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0" r:id="rId3"/>
    <p:sldId id="338" r:id="rId4"/>
    <p:sldId id="349" r:id="rId5"/>
    <p:sldId id="350" r:id="rId6"/>
    <p:sldId id="323" r:id="rId7"/>
    <p:sldId id="337" r:id="rId8"/>
    <p:sldId id="339" r:id="rId9"/>
    <p:sldId id="340" r:id="rId10"/>
    <p:sldId id="341" r:id="rId11"/>
    <p:sldId id="342" r:id="rId12"/>
    <p:sldId id="297" r:id="rId13"/>
    <p:sldId id="343" r:id="rId14"/>
    <p:sldId id="258" r:id="rId15"/>
    <p:sldId id="348" r:id="rId16"/>
    <p:sldId id="346" r:id="rId17"/>
    <p:sldId id="344" r:id="rId18"/>
    <p:sldId id="345" r:id="rId19"/>
    <p:sldId id="347" r:id="rId20"/>
    <p:sldId id="286" r:id="rId21"/>
    <p:sldId id="307" r:id="rId22"/>
    <p:sldId id="324" r:id="rId23"/>
    <p:sldId id="311" r:id="rId24"/>
    <p:sldId id="326" r:id="rId25"/>
    <p:sldId id="327" r:id="rId26"/>
    <p:sldId id="336" r:id="rId27"/>
    <p:sldId id="303" r:id="rId28"/>
    <p:sldId id="305" r:id="rId29"/>
    <p:sldId id="351" r:id="rId30"/>
    <p:sldId id="352" r:id="rId3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677" autoAdjust="0"/>
  </p:normalViewPr>
  <p:slideViewPr>
    <p:cSldViewPr snapToGrid="0" showGuides="1">
      <p:cViewPr varScale="1">
        <p:scale>
          <a:sx n="107" d="100"/>
          <a:sy n="107" d="100"/>
        </p:scale>
        <p:origin x="714" y="108"/>
      </p:cViewPr>
      <p:guideLst>
        <p:guide orient="horz" pos="2160"/>
        <p:guide pos="3840"/>
      </p:guideLst>
    </p:cSldViewPr>
  </p:slideViewPr>
  <p:outlineViewPr>
    <p:cViewPr>
      <p:scale>
        <a:sx n="33" d="100"/>
        <a:sy n="33" d="100"/>
      </p:scale>
      <p:origin x="0" y="-10056"/>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2021/10/15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3023462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11</a:t>
            </a:fld>
            <a:endParaRPr lang="zh-TW" altLang="en-US"/>
          </a:p>
        </p:txBody>
      </p:sp>
    </p:spTree>
    <p:extLst>
      <p:ext uri="{BB962C8B-B14F-4D97-AF65-F5344CB8AC3E}">
        <p14:creationId xmlns:p14="http://schemas.microsoft.com/office/powerpoint/2010/main" val="2127776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13</a:t>
            </a:fld>
            <a:endParaRPr lang="zh-TW" altLang="en-US"/>
          </a:p>
        </p:txBody>
      </p:sp>
    </p:spTree>
    <p:extLst>
      <p:ext uri="{BB962C8B-B14F-4D97-AF65-F5344CB8AC3E}">
        <p14:creationId xmlns:p14="http://schemas.microsoft.com/office/powerpoint/2010/main" val="301955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14</a:t>
            </a:fld>
            <a:endParaRPr lang="zh-TW" altLang="en-US"/>
          </a:p>
        </p:txBody>
      </p:sp>
    </p:spTree>
    <p:extLst>
      <p:ext uri="{BB962C8B-B14F-4D97-AF65-F5344CB8AC3E}">
        <p14:creationId xmlns:p14="http://schemas.microsoft.com/office/powerpoint/2010/main" val="2228732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15</a:t>
            </a:fld>
            <a:endParaRPr lang="zh-TW" altLang="en-US"/>
          </a:p>
        </p:txBody>
      </p:sp>
    </p:spTree>
    <p:extLst>
      <p:ext uri="{BB962C8B-B14F-4D97-AF65-F5344CB8AC3E}">
        <p14:creationId xmlns:p14="http://schemas.microsoft.com/office/powerpoint/2010/main" val="421421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16</a:t>
            </a:fld>
            <a:endParaRPr lang="zh-TW" altLang="en-US"/>
          </a:p>
        </p:txBody>
      </p:sp>
    </p:spTree>
    <p:extLst>
      <p:ext uri="{BB962C8B-B14F-4D97-AF65-F5344CB8AC3E}">
        <p14:creationId xmlns:p14="http://schemas.microsoft.com/office/powerpoint/2010/main" val="3499054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17</a:t>
            </a:fld>
            <a:endParaRPr lang="zh-TW" altLang="en-US"/>
          </a:p>
        </p:txBody>
      </p:sp>
    </p:spTree>
    <p:extLst>
      <p:ext uri="{BB962C8B-B14F-4D97-AF65-F5344CB8AC3E}">
        <p14:creationId xmlns:p14="http://schemas.microsoft.com/office/powerpoint/2010/main" val="1396533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18</a:t>
            </a:fld>
            <a:endParaRPr lang="zh-TW" altLang="en-US"/>
          </a:p>
        </p:txBody>
      </p:sp>
    </p:spTree>
    <p:extLst>
      <p:ext uri="{BB962C8B-B14F-4D97-AF65-F5344CB8AC3E}">
        <p14:creationId xmlns:p14="http://schemas.microsoft.com/office/powerpoint/2010/main" val="1499690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19</a:t>
            </a:fld>
            <a:endParaRPr lang="zh-TW" altLang="en-US"/>
          </a:p>
        </p:txBody>
      </p:sp>
    </p:spTree>
    <p:extLst>
      <p:ext uri="{BB962C8B-B14F-4D97-AF65-F5344CB8AC3E}">
        <p14:creationId xmlns:p14="http://schemas.microsoft.com/office/powerpoint/2010/main" val="43290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a:latin typeface="微軟正黑體" panose="020B0604030504040204" pitchFamily="34" charset="-120"/>
                <a:ea typeface="微軟正黑體" panose="020B0604030504040204" pitchFamily="34" charset="-120"/>
              </a:rPr>
              <a:t>Helbing et al., 2000 )</a:t>
            </a:r>
            <a:r>
              <a:rPr lang="zh-TW" altLang="en-US" sz="1200" dirty="0">
                <a:latin typeface="微軟正黑體" panose="020B0604030504040204" pitchFamily="34" charset="-120"/>
                <a:ea typeface="微軟正黑體" panose="020B0604030504040204" pitchFamily="34" charset="-120"/>
              </a:rPr>
              <a:t>，學生傾向於跟隨朋友或同學到出口。</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20</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0" i="0" dirty="0">
                <a:solidFill>
                  <a:srgbClr val="2E2E2E"/>
                </a:solidFill>
                <a:effectLst/>
                <a:latin typeface="NexusSerif"/>
              </a:rPr>
              <a:t>由於退出選擇是一個分類變量，因此使用 </a:t>
            </a:r>
            <a:r>
              <a:rPr lang="en-US" altLang="zh-TW" b="0" i="0" dirty="0">
                <a:solidFill>
                  <a:srgbClr val="2E2E2E"/>
                </a:solidFill>
                <a:effectLst/>
                <a:latin typeface="NexusSerif"/>
              </a:rPr>
              <a:t>Pearson </a:t>
            </a:r>
            <a:r>
              <a:rPr lang="zh-TW" altLang="en-US" b="0" i="0" dirty="0">
                <a:solidFill>
                  <a:srgbClr val="2E2E2E"/>
                </a:solidFill>
                <a:effectLst/>
                <a:latin typeface="NexusSerif"/>
              </a:rPr>
              <a:t>卡方檢驗測試 </a:t>
            </a:r>
            <a:r>
              <a:rPr lang="en-US" altLang="zh-TW" b="0" i="0" dirty="0">
                <a:solidFill>
                  <a:srgbClr val="2E2E2E"/>
                </a:solidFill>
                <a:effectLst/>
                <a:latin typeface="NexusSerif"/>
              </a:rPr>
              <a:t>VR </a:t>
            </a:r>
            <a:r>
              <a:rPr lang="zh-TW" altLang="en-US" b="0" i="0" dirty="0">
                <a:solidFill>
                  <a:srgbClr val="2E2E2E"/>
                </a:solidFill>
                <a:effectLst/>
                <a:latin typeface="NexusSerif"/>
              </a:rPr>
              <a:t>實驗結果的生態有效性。零假設公式如下：疏散期間的出口選擇行為不依賴於實驗方法。為滿足卡方檢驗對其合理使用的要求（即選擇不超過</a:t>
            </a:r>
            <a:r>
              <a:rPr lang="en-US" altLang="zh-TW" b="0" i="0" dirty="0">
                <a:solidFill>
                  <a:srgbClr val="2E2E2E"/>
                </a:solidFill>
                <a:effectLst/>
                <a:latin typeface="NexusSerif"/>
              </a:rPr>
              <a:t>5</a:t>
            </a:r>
            <a:r>
              <a:rPr lang="zh-TW" altLang="en-US" b="0" i="0" dirty="0">
                <a:solidFill>
                  <a:srgbClr val="2E2E2E"/>
                </a:solidFill>
                <a:effectLst/>
                <a:latin typeface="NexusSerif"/>
              </a:rPr>
              <a:t>次的出口不超過</a:t>
            </a:r>
            <a:r>
              <a:rPr lang="en-US" altLang="zh-TW" b="0" i="0" dirty="0">
                <a:solidFill>
                  <a:srgbClr val="2E2E2E"/>
                </a:solidFill>
                <a:effectLst/>
                <a:latin typeface="NexusSerif"/>
              </a:rPr>
              <a:t>20%</a:t>
            </a:r>
            <a:r>
              <a:rPr lang="zh-TW" altLang="en-US" b="0" i="0" dirty="0">
                <a:solidFill>
                  <a:srgbClr val="2E2E2E"/>
                </a:solidFill>
                <a:effectLst/>
                <a:latin typeface="NexusSerif"/>
              </a:rPr>
              <a:t>），將出口</a:t>
            </a:r>
            <a:r>
              <a:rPr lang="en-US" altLang="zh-TW" b="0" i="0" dirty="0">
                <a:solidFill>
                  <a:srgbClr val="2E2E2E"/>
                </a:solidFill>
                <a:effectLst/>
                <a:latin typeface="NexusSerif"/>
              </a:rPr>
              <a:t>A1</a:t>
            </a:r>
            <a:r>
              <a:rPr lang="zh-TW" altLang="en-US" b="0" i="0" dirty="0">
                <a:solidFill>
                  <a:srgbClr val="2E2E2E"/>
                </a:solidFill>
                <a:effectLst/>
                <a:latin typeface="NexusSerif"/>
              </a:rPr>
              <a:t>、</a:t>
            </a:r>
            <a:r>
              <a:rPr lang="en-US" altLang="zh-TW" b="0" i="0" dirty="0">
                <a:solidFill>
                  <a:srgbClr val="2E2E2E"/>
                </a:solidFill>
                <a:effectLst/>
                <a:latin typeface="NexusSerif"/>
              </a:rPr>
              <a:t>B</a:t>
            </a:r>
            <a:r>
              <a:rPr lang="zh-TW" altLang="en-US" b="0" i="0" dirty="0">
                <a:solidFill>
                  <a:srgbClr val="2E2E2E"/>
                </a:solidFill>
                <a:effectLst/>
                <a:latin typeface="NexusSerif"/>
              </a:rPr>
              <a:t>、</a:t>
            </a:r>
            <a:r>
              <a:rPr lang="en-US" altLang="zh-TW" b="0" i="0" dirty="0">
                <a:solidFill>
                  <a:srgbClr val="2E2E2E"/>
                </a:solidFill>
                <a:effectLst/>
                <a:latin typeface="NexusSerif"/>
              </a:rPr>
              <a:t>G</a:t>
            </a:r>
            <a:r>
              <a:rPr lang="zh-TW" altLang="en-US" b="0" i="0" dirty="0">
                <a:solidFill>
                  <a:srgbClr val="2E2E2E"/>
                </a:solidFill>
                <a:effectLst/>
                <a:latin typeface="NexusSerif"/>
              </a:rPr>
              <a:t>歸為一類。這是因為</a:t>
            </a:r>
            <a:r>
              <a:rPr lang="en-US" altLang="zh-TW" b="0" i="0" dirty="0">
                <a:solidFill>
                  <a:srgbClr val="2E2E2E"/>
                </a:solidFill>
                <a:effectLst/>
                <a:latin typeface="NexusSerif"/>
              </a:rPr>
              <a:t>A1</a:t>
            </a:r>
            <a:r>
              <a:rPr lang="zh-TW" altLang="en-US" b="0" i="0" dirty="0">
                <a:solidFill>
                  <a:srgbClr val="2E2E2E"/>
                </a:solidFill>
                <a:effectLst/>
                <a:latin typeface="NexusSerif"/>
              </a:rPr>
              <a:t>、</a:t>
            </a:r>
            <a:r>
              <a:rPr lang="en-US" altLang="zh-TW" b="0" i="0" dirty="0">
                <a:solidFill>
                  <a:srgbClr val="2E2E2E"/>
                </a:solidFill>
                <a:effectLst/>
                <a:latin typeface="NexusSerif"/>
              </a:rPr>
              <a:t>B</a:t>
            </a:r>
            <a:r>
              <a:rPr lang="zh-TW" altLang="en-US" b="0" i="0" dirty="0">
                <a:solidFill>
                  <a:srgbClr val="2E2E2E"/>
                </a:solidFill>
                <a:effectLst/>
                <a:latin typeface="NexusSerif"/>
              </a:rPr>
              <a:t>、</a:t>
            </a:r>
            <a:r>
              <a:rPr lang="en-US" altLang="zh-TW" b="0" i="0" dirty="0">
                <a:solidFill>
                  <a:srgbClr val="2E2E2E"/>
                </a:solidFill>
                <a:effectLst/>
                <a:latin typeface="NexusSerif"/>
              </a:rPr>
              <a:t>G</a:t>
            </a:r>
            <a:r>
              <a:rPr lang="zh-TW" altLang="en-US" b="0" i="0" dirty="0">
                <a:solidFill>
                  <a:srgbClr val="2E2E2E"/>
                </a:solidFill>
                <a:effectLst/>
                <a:latin typeface="NexusSerif"/>
              </a:rPr>
              <a:t>出口均位於車間右側，現場試驗和驗證場景均只選擇了</a:t>
            </a:r>
            <a:r>
              <a:rPr lang="en-US" altLang="zh-TW" b="0" i="0" dirty="0">
                <a:solidFill>
                  <a:srgbClr val="2E2E2E"/>
                </a:solidFill>
                <a:effectLst/>
                <a:latin typeface="NexusSerif"/>
              </a:rPr>
              <a:t>A1</a:t>
            </a:r>
            <a:r>
              <a:rPr lang="zh-TW" altLang="en-US" b="0" i="0" dirty="0">
                <a:solidFill>
                  <a:srgbClr val="2E2E2E"/>
                </a:solidFill>
                <a:effectLst/>
                <a:latin typeface="NexusSerif"/>
              </a:rPr>
              <a:t>出口。因此，它導致卡方分佈有 </a:t>
            </a:r>
            <a:r>
              <a:rPr lang="en-US" altLang="zh-TW" b="0" i="0" dirty="0">
                <a:solidFill>
                  <a:srgbClr val="2E2E2E"/>
                </a:solidFill>
                <a:effectLst/>
                <a:latin typeface="NexusSerif"/>
              </a:rPr>
              <a:t>2 </a:t>
            </a:r>
            <a:r>
              <a:rPr lang="zh-TW" altLang="en-US" b="0" i="0" dirty="0">
                <a:solidFill>
                  <a:srgbClr val="2E2E2E"/>
                </a:solidFill>
                <a:effectLst/>
                <a:latin typeface="NexusSerif"/>
              </a:rPr>
              <a:t>個自由度。</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21</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22</a:t>
            </a:fld>
            <a:endParaRPr lang="zh-TW" altLang="en-US"/>
          </a:p>
        </p:txBody>
      </p:sp>
    </p:spTree>
    <p:extLst>
      <p:ext uri="{BB962C8B-B14F-4D97-AF65-F5344CB8AC3E}">
        <p14:creationId xmlns:p14="http://schemas.microsoft.com/office/powerpoint/2010/main" val="3498076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無母數方法中的</a:t>
            </a:r>
            <a:r>
              <a:rPr lang="en-US" altLang="zh-TW" dirty="0"/>
              <a:t>Kruskal-Wallis </a:t>
            </a:r>
            <a:r>
              <a:rPr lang="en-US" altLang="zh-TW" dirty="0" err="1"/>
              <a:t>tset</a:t>
            </a:r>
            <a:r>
              <a:rPr lang="en-US" altLang="zh-TW" dirty="0"/>
              <a:t> (</a:t>
            </a:r>
            <a:r>
              <a:rPr lang="zh-TW" altLang="en-US" dirty="0"/>
              <a:t>又稱</a:t>
            </a:r>
            <a:r>
              <a:rPr lang="en-US" altLang="zh-TW" dirty="0"/>
              <a:t>H</a:t>
            </a:r>
            <a:r>
              <a:rPr lang="zh-TW" altLang="en-US" dirty="0"/>
              <a:t>檢定法</a:t>
            </a:r>
            <a:r>
              <a:rPr lang="en-US" altLang="zh-TW" dirty="0"/>
              <a:t>)</a:t>
            </a:r>
            <a:r>
              <a:rPr lang="zh-TW" altLang="en-US" dirty="0"/>
              <a:t>，檢定的變項可以是等距或等比率變項，或是次序變項，以考驗各組平均等級的差異。如果整體考驗之卡方值達統計上的顯著意義，則拒絕虛無假設，表示至少有一對組別的平均等級不相等，至於哪幾對間有差異則要進行事後比較</a:t>
            </a:r>
          </a:p>
        </p:txBody>
      </p:sp>
      <p:sp>
        <p:nvSpPr>
          <p:cNvPr id="4" name="投影片編號版面配置區 3"/>
          <p:cNvSpPr>
            <a:spLocks noGrp="1"/>
          </p:cNvSpPr>
          <p:nvPr>
            <p:ph type="sldNum" sz="quarter" idx="5"/>
          </p:nvPr>
        </p:nvSpPr>
        <p:spPr/>
        <p:txBody>
          <a:bodyPr/>
          <a:lstStyle/>
          <a:p>
            <a:fld id="{69F395E3-8701-43A7-BF4D-E26252A697FA}" type="slidenum">
              <a:rPr lang="zh-TW" altLang="en-US" smtClean="0"/>
              <a:t>24</a:t>
            </a:fld>
            <a:endParaRPr lang="zh-TW" altLang="en-US"/>
          </a:p>
        </p:txBody>
      </p:sp>
    </p:spTree>
    <p:extLst>
      <p:ext uri="{BB962C8B-B14F-4D97-AF65-F5344CB8AC3E}">
        <p14:creationId xmlns:p14="http://schemas.microsoft.com/office/powerpoint/2010/main" val="237167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latin typeface="微軟正黑體" panose="020B0604030504040204" pitchFamily="34" charset="-120"/>
                <a:ea typeface="微軟正黑體" panose="020B0604030504040204" pitchFamily="34" charset="-120"/>
              </a:rPr>
              <a:t>具體來說，擁有一段能帶來更多享受、娛樂和興奮的關係，對超速有保護作用。</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26</a:t>
            </a:fld>
            <a:endParaRPr lang="zh-TW" altLang="en-US"/>
          </a:p>
        </p:txBody>
      </p:sp>
    </p:spTree>
    <p:extLst>
      <p:ext uri="{BB962C8B-B14F-4D97-AF65-F5344CB8AC3E}">
        <p14:creationId xmlns:p14="http://schemas.microsoft.com/office/powerpoint/2010/main" val="192591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latin typeface="微軟正黑體" panose="020B0604030504040204" pitchFamily="34" charset="-120"/>
                <a:ea typeface="微軟正黑體" panose="020B0604030504040204" pitchFamily="34" charset="-120"/>
              </a:rPr>
              <a:t>傳統的對照實驗已被廣泛用於研究壓力條件下的行人行為（例如，強制參與者快點）</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48170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latin typeface="微軟正黑體" panose="020B0604030504040204" pitchFamily="34" charset="-120"/>
                <a:ea typeface="微軟正黑體" panose="020B0604030504040204" pitchFamily="34" charset="-120"/>
              </a:rPr>
              <a:t>；最近，</a:t>
            </a:r>
            <a:r>
              <a:rPr lang="it-IT" altLang="zh-TW" sz="1200" dirty="0">
                <a:latin typeface="微軟正黑體" panose="020B0604030504040204" pitchFamily="34" charset="-120"/>
                <a:ea typeface="微軟正黑體" panose="020B0604030504040204" pitchFamily="34" charset="-120"/>
              </a:rPr>
              <a:t>Imanishi and Sano, 2019, Rahouti et al., 2020</a:t>
            </a:r>
            <a:r>
              <a:rPr lang="zh-TW" altLang="en-US" dirty="0">
                <a:latin typeface="微軟正黑體" panose="020B0604030504040204" pitchFamily="34" charset="-120"/>
                <a:ea typeface="微軟正黑體" panose="020B0604030504040204" pitchFamily="34" charset="-120"/>
              </a:rPr>
              <a:t>分別在劇院和醫院的疏散演習中分析了疏散人員的動作，包括步行路線和出口選擇</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1946128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latin typeface="微軟正黑體" panose="020B0604030504040204" pitchFamily="34" charset="-120"/>
                <a:ea typeface="微軟正黑體" panose="020B0604030504040204" pitchFamily="34" charset="-120"/>
              </a:rPr>
              <a:t>在其他研究中，</a:t>
            </a:r>
            <a:r>
              <a:rPr lang="en-US" altLang="zh-TW" dirty="0">
                <a:latin typeface="微軟正黑體" panose="020B0604030504040204" pitchFamily="34" charset="-120"/>
                <a:ea typeface="微軟正黑體" panose="020B0604030504040204" pitchFamily="34" charset="-120"/>
              </a:rPr>
              <a:t> </a:t>
            </a:r>
            <a:r>
              <a:rPr lang="en-US" altLang="zh-TW" dirty="0"/>
              <a:t>Duarte et al. (2014) </a:t>
            </a:r>
            <a:r>
              <a:rPr lang="zh-TW" altLang="en-US" dirty="0">
                <a:latin typeface="微軟正黑體" panose="020B0604030504040204" pitchFamily="34" charset="-120"/>
                <a:ea typeface="微軟正黑體" panose="020B0604030504040204" pitchFamily="34" charset="-120"/>
              </a:rPr>
              <a:t>使用 </a:t>
            </a:r>
            <a:r>
              <a:rPr lang="en-US" altLang="zh-TW" dirty="0">
                <a:latin typeface="微軟正黑體" panose="020B0604030504040204" pitchFamily="34" charset="-120"/>
                <a:ea typeface="微軟正黑體" panose="020B0604030504040204" pitchFamily="34" charset="-120"/>
              </a:rPr>
              <a:t>HMD </a:t>
            </a:r>
            <a:r>
              <a:rPr lang="zh-TW" altLang="en-US" dirty="0">
                <a:latin typeface="微軟正黑體" panose="020B0604030504040204" pitchFamily="34" charset="-120"/>
                <a:ea typeface="微軟正黑體" panose="020B0604030504040204" pitchFamily="34" charset="-120"/>
              </a:rPr>
              <a:t>設備和操縱桿研究了緊急出口期間出口標誌中的動態特徵如何影響行人出口行為</a:t>
            </a:r>
            <a:endParaRPr lang="en-US" altLang="zh-TW" dirty="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202907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2102960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396903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2151743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9</a:t>
            </a:fld>
            <a:endParaRPr lang="zh-TW" altLang="en-US"/>
          </a:p>
        </p:txBody>
      </p:sp>
    </p:spTree>
    <p:extLst>
      <p:ext uri="{BB962C8B-B14F-4D97-AF65-F5344CB8AC3E}">
        <p14:creationId xmlns:p14="http://schemas.microsoft.com/office/powerpoint/2010/main" val="347922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7A3A519-8A52-4BDD-9211-1C8A58154E68}"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F9349DA1-5841-4617-9937-B37F95958C5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7A8E3B5-8749-4012-B107-7C3C6A8BFAB4}"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CFF7494-9D27-49D6-9351-67B65D29E31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6DE8285-DCD1-4876-AAE7-3BD57981D6D5}"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29E1D2D1-AF21-4212-8A69-8758931022CC}" type="datetime1">
              <a:rPr lang="zh-TW" altLang="en-US" smtClean="0"/>
              <a:t>2021/10/15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FCC5EB76-F1B5-49C4-8E51-AFF1AAFCC4AF}" type="datetime1">
              <a:rPr lang="zh-TW" altLang="en-US" smtClean="0"/>
              <a:t>2021/10/15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2021/10/15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2021/10/15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sciencedirect.com/science/article/pii/S0925753521000011#f000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321592" cy="3443975"/>
          </a:xfrm>
          <a:ln w="57150">
            <a:solidFill>
              <a:srgbClr val="FFC000"/>
            </a:solidFill>
          </a:ln>
        </p:spPr>
        <p:txBody>
          <a:bodyPr>
            <a:normAutofit/>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使用虛擬現實研究疏散期間的</a:t>
            </a:r>
            <a:br>
              <a:rPr lang="en-US" altLang="zh-TW" sz="4400" b="1" dirty="0">
                <a:latin typeface="微軟正黑體" panose="020B0604030504040204" pitchFamily="34" charset="-120"/>
                <a:ea typeface="微軟正黑體" panose="020B0604030504040204" pitchFamily="34" charset="-120"/>
              </a:rPr>
            </a:br>
            <a:r>
              <a:rPr lang="zh-TW" altLang="en-US" sz="4400" b="1" dirty="0">
                <a:latin typeface="微軟正黑體" panose="020B0604030504040204" pitchFamily="34" charset="-120"/>
                <a:ea typeface="微軟正黑體" panose="020B0604030504040204" pitchFamily="34" charset="-120"/>
              </a:rPr>
              <a:t>行人出口選擇行為</a:t>
            </a:r>
            <a:br>
              <a:rPr lang="en-US" altLang="zh-TW" sz="4400" b="1" dirty="0">
                <a:latin typeface="微軟正黑體" panose="020B0604030504040204" pitchFamily="34" charset="-120"/>
                <a:ea typeface="微軟正黑體" panose="020B0604030504040204" pitchFamily="34" charset="-120"/>
              </a:rPr>
            </a:br>
            <a:r>
              <a:rPr lang="en-US" altLang="zh-TW" sz="3600" dirty="0"/>
              <a:t>Using virtual reality to study pedestrian exit choice </a:t>
            </a:r>
            <a:r>
              <a:rPr lang="en-US" altLang="zh-TW" sz="3600" dirty="0" err="1"/>
              <a:t>behaviour</a:t>
            </a:r>
            <a:r>
              <a:rPr lang="en-US" altLang="zh-TW" sz="3600" dirty="0"/>
              <a:t> during evacuations</a:t>
            </a:r>
            <a:endParaRPr lang="zh-TW" altLang="en-US" sz="3600" b="1" dirty="0"/>
          </a:p>
        </p:txBody>
      </p:sp>
      <p:sp>
        <p:nvSpPr>
          <p:cNvPr id="3" name="副標題 2"/>
          <p:cNvSpPr>
            <a:spLocks noGrp="1"/>
          </p:cNvSpPr>
          <p:nvPr>
            <p:ph type="subTitle" idx="1"/>
          </p:nvPr>
        </p:nvSpPr>
        <p:spPr>
          <a:xfrm>
            <a:off x="800394" y="4226844"/>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a:latin typeface="微軟正黑體" panose="020B0604030504040204" pitchFamily="34" charset="-120"/>
                <a:ea typeface="微軟正黑體" panose="020B0604030504040204" pitchFamily="34" charset="-120"/>
              </a:rPr>
              <a:t>:</a:t>
            </a:r>
            <a:r>
              <a:rPr lang="en-US" altLang="zh-TW" dirty="0"/>
              <a:t>Feng, Y., </a:t>
            </a:r>
            <a:r>
              <a:rPr lang="en-US" altLang="zh-TW" dirty="0" err="1"/>
              <a:t>Duives</a:t>
            </a:r>
            <a:r>
              <a:rPr lang="en-US" altLang="zh-TW" dirty="0"/>
              <a:t>, D. C., &amp; </a:t>
            </a:r>
            <a:r>
              <a:rPr lang="en-US" altLang="zh-TW" dirty="0" err="1"/>
              <a:t>Hoogendoorn</a:t>
            </a:r>
            <a:r>
              <a:rPr lang="en-US" altLang="zh-TW" dirty="0"/>
              <a:t>, S. P. (2021). 105158.</a:t>
            </a:r>
          </a:p>
          <a:p>
            <a:pPr algn="l" fontAlgn="ctr"/>
            <a:r>
              <a:rPr lang="zh-TW" altLang="en-US" dirty="0">
                <a:latin typeface="微軟正黑體" panose="020B0604030504040204" pitchFamily="34" charset="-120"/>
                <a:ea typeface="微軟正黑體" panose="020B0604030504040204" pitchFamily="34" charset="-120"/>
              </a:rPr>
              <a:t>期刊</a:t>
            </a:r>
            <a:r>
              <a:rPr lang="en-US" altLang="zh-TW" dirty="0"/>
              <a:t>:Safety science, 137, </a:t>
            </a:r>
            <a:endParaRPr lang="nn-NO" altLang="zh-TW"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701782" y="5288340"/>
            <a:ext cx="8210256" cy="1569660"/>
          </a:xfrm>
          <a:prstGeom prst="rect">
            <a:avLst/>
          </a:prstGeom>
        </p:spPr>
        <p:txBody>
          <a:bodyPr wrap="square">
            <a:spAutoFit/>
          </a:bodyPr>
          <a:lstStyle/>
          <a:p>
            <a:r>
              <a:rPr lang="en-US" altLang="zh-TW" sz="2400" dirty="0">
                <a:solidFill>
                  <a:srgbClr val="2E2E2E"/>
                </a:solidFill>
                <a:latin typeface="NexusSerif"/>
              </a:rPr>
              <a:t>Exit choice </a:t>
            </a:r>
            <a:r>
              <a:rPr lang="en-US" altLang="zh-TW" sz="2400" dirty="0" err="1">
                <a:solidFill>
                  <a:srgbClr val="2E2E2E"/>
                </a:solidFill>
                <a:latin typeface="NexusSerif"/>
              </a:rPr>
              <a:t>behaviour</a:t>
            </a:r>
            <a:r>
              <a:rPr lang="zh-TW" altLang="en-US" sz="2400" dirty="0">
                <a:solidFill>
                  <a:srgbClr val="2E2E2E"/>
                </a:solidFill>
                <a:latin typeface="NexusSerif"/>
              </a:rPr>
              <a:t>、</a:t>
            </a:r>
            <a:r>
              <a:rPr lang="en-US" altLang="zh-TW" sz="2400" dirty="0">
                <a:solidFill>
                  <a:srgbClr val="2E2E2E"/>
                </a:solidFill>
                <a:latin typeface="NexusSerif"/>
              </a:rPr>
              <a:t>Virtual reality experiment</a:t>
            </a:r>
            <a:r>
              <a:rPr lang="zh-TW" altLang="en-US" sz="2400" dirty="0">
                <a:solidFill>
                  <a:srgbClr val="2E2E2E"/>
                </a:solidFill>
                <a:latin typeface="NexusSerif"/>
              </a:rPr>
              <a:t>、</a:t>
            </a:r>
            <a:endParaRPr lang="en-US" altLang="zh-TW" sz="2400" dirty="0">
              <a:solidFill>
                <a:srgbClr val="2E2E2E"/>
              </a:solidFill>
              <a:latin typeface="NexusSerif"/>
            </a:endParaRPr>
          </a:p>
          <a:p>
            <a:r>
              <a:rPr lang="en-US" altLang="zh-TW" sz="2400" dirty="0">
                <a:solidFill>
                  <a:srgbClr val="2E2E2E"/>
                </a:solidFill>
                <a:latin typeface="NexusSerif"/>
              </a:rPr>
              <a:t>Evacuation</a:t>
            </a:r>
            <a:r>
              <a:rPr lang="zh-TW" altLang="en-US" sz="2400" dirty="0">
                <a:solidFill>
                  <a:srgbClr val="2E2E2E"/>
                </a:solidFill>
                <a:latin typeface="NexusSerif"/>
              </a:rPr>
              <a:t>、</a:t>
            </a:r>
            <a:r>
              <a:rPr lang="en-US" altLang="zh-TW" sz="2400" dirty="0">
                <a:solidFill>
                  <a:srgbClr val="2E2E2E"/>
                </a:solidFill>
                <a:latin typeface="NexusSerif"/>
              </a:rPr>
              <a:t>Validation</a:t>
            </a:r>
            <a:r>
              <a:rPr lang="zh-TW" altLang="en-US" sz="2400" dirty="0">
                <a:solidFill>
                  <a:srgbClr val="2E2E2E"/>
                </a:solidFill>
                <a:latin typeface="NexusSerif"/>
              </a:rPr>
              <a:t>、</a:t>
            </a:r>
            <a:r>
              <a:rPr lang="en-US" altLang="zh-TW" sz="2400" dirty="0">
                <a:solidFill>
                  <a:srgbClr val="2E2E2E"/>
                </a:solidFill>
                <a:latin typeface="NexusSerif"/>
              </a:rPr>
              <a:t>Field experiment</a:t>
            </a:r>
            <a:r>
              <a:rPr lang="zh-TW" altLang="en-US" sz="2400" dirty="0">
                <a:solidFill>
                  <a:srgbClr val="2E2E2E"/>
                </a:solidFill>
                <a:latin typeface="NexusSerif"/>
              </a:rPr>
              <a:t>、</a:t>
            </a:r>
            <a:r>
              <a:rPr lang="en-US" altLang="zh-TW" sz="2400" dirty="0">
                <a:solidFill>
                  <a:srgbClr val="2E2E2E"/>
                </a:solidFill>
                <a:latin typeface="NexusSerif"/>
              </a:rPr>
              <a:t>Mobile VR</a:t>
            </a:r>
          </a:p>
          <a:p>
            <a:r>
              <a:rPr lang="en-US" altLang="zh-TW" sz="2400" dirty="0">
                <a:latin typeface="微軟正黑體" panose="020B0604030504040204" pitchFamily="34" charset="-120"/>
                <a:ea typeface="微軟正黑體" panose="020B0604030504040204" pitchFamily="34" charset="-120"/>
              </a:rPr>
              <a:t>VR</a:t>
            </a:r>
            <a:r>
              <a:rPr lang="zh-TW" altLang="en-US" sz="2400" dirty="0">
                <a:latin typeface="微軟正黑體" panose="020B0604030504040204" pitchFamily="34" charset="-120"/>
                <a:ea typeface="微軟正黑體" panose="020B0604030504040204" pitchFamily="34" charset="-120"/>
              </a:rPr>
              <a:t>退出選擇行為、虛擬現實實驗、</a:t>
            </a:r>
          </a:p>
          <a:p>
            <a:r>
              <a:rPr lang="zh-TW" altLang="en-US" sz="2400" dirty="0">
                <a:latin typeface="微軟正黑體" panose="020B0604030504040204" pitchFamily="34" charset="-120"/>
                <a:ea typeface="微軟正黑體" panose="020B0604030504040204" pitchFamily="34" charset="-120"/>
              </a:rPr>
              <a:t>疏散、驗證、現場實驗、移動虛擬現實</a:t>
            </a:r>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a:latin typeface="微軟正黑體" panose="020B0604030504040204" pitchFamily="34" charset="-120"/>
                <a:ea typeface="微軟正黑體" panose="020B0604030504040204" pitchFamily="34" charset="-120"/>
              </a:rPr>
              <a:t>指導老師</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柳永青</a:t>
            </a:r>
            <a:endParaRPr lang="en-US" altLang="zh-TW"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報告人</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0" y="3401228"/>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3.1.2 . </a:t>
            </a:r>
            <a:r>
              <a:rPr lang="zh-TW" altLang="en-US" sz="2400" dirty="0">
                <a:latin typeface="微軟正黑體" panose="020B0604030504040204" pitchFamily="34" charset="-120"/>
                <a:ea typeface="微軟正黑體" panose="020B0604030504040204" pitchFamily="34" charset="-120"/>
              </a:rPr>
              <a:t>實驗設置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流程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05009" y="1317019"/>
            <a:ext cx="11381982" cy="2233154"/>
          </a:xfrm>
        </p:spPr>
        <p:txBody>
          <a:bodyPr>
            <a:noAutofit/>
          </a:bodyPr>
          <a:lstStyle/>
          <a:p>
            <a:pPr algn="l">
              <a:lnSpc>
                <a:spcPct val="120000"/>
              </a:lnSpc>
            </a:pPr>
            <a:r>
              <a:rPr lang="zh-TW" altLang="en-US" dirty="0">
                <a:latin typeface="微軟正黑體" panose="020B0604030504040204" pitchFamily="34" charset="-120"/>
                <a:ea typeface="微軟正黑體" panose="020B0604030504040204" pitchFamily="34" charset="-120"/>
              </a:rPr>
              <a:t>觀察和記錄在車間工作的學生的疏散行為有兩個目的</a:t>
            </a:r>
            <a:r>
              <a:rPr lang="en-US" altLang="zh-TW" dirty="0">
                <a:latin typeface="微軟正黑體" panose="020B0604030504040204" pitchFamily="34" charset="-120"/>
                <a:ea typeface="微軟正黑體" panose="020B0604030504040204" pitchFamily="34" charset="-120"/>
              </a:rPr>
              <a:t>:</a:t>
            </a:r>
          </a:p>
          <a:p>
            <a:pPr marL="457200" indent="-457200" algn="l">
              <a:lnSpc>
                <a:spcPct val="120000"/>
              </a:lnSpc>
              <a:buFont typeface="+mj-lt"/>
              <a:buAutoNum type="arabicPeriod"/>
            </a:pPr>
            <a:r>
              <a:rPr lang="zh-TW" altLang="en-US" dirty="0">
                <a:latin typeface="微軟正黑體" panose="020B0604030504040204" pitchFamily="34" charset="-120"/>
                <a:ea typeface="微軟正黑體" panose="020B0604030504040204" pitchFamily="34" charset="-120"/>
              </a:rPr>
              <a:t>需要 </a:t>
            </a:r>
            <a:r>
              <a:rPr lang="en-US" altLang="zh-TW" dirty="0">
                <a:latin typeface="微軟正黑體" panose="020B0604030504040204" pitchFamily="34" charset="-120"/>
                <a:ea typeface="微軟正黑體" panose="020B0604030504040204" pitchFamily="34" charset="-120"/>
              </a:rPr>
              <a:t>360° </a:t>
            </a:r>
            <a:r>
              <a:rPr lang="zh-TW" altLang="en-US" dirty="0">
                <a:latin typeface="微軟正黑體" panose="020B0604030504040204" pitchFamily="34" charset="-120"/>
                <a:ea typeface="微軟正黑體" panose="020B0604030504040204" pitchFamily="34" charset="-120"/>
              </a:rPr>
              <a:t>影片作為創建 </a:t>
            </a: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實驗疏散場景的素材。</a:t>
            </a:r>
            <a:endParaRPr lang="en-US" altLang="zh-TW" dirty="0">
              <a:latin typeface="微軟正黑體" panose="020B0604030504040204" pitchFamily="34" charset="-120"/>
              <a:ea typeface="微軟正黑體" panose="020B0604030504040204" pitchFamily="34" charset="-120"/>
            </a:endParaRPr>
          </a:p>
          <a:p>
            <a:pPr marL="457200" indent="-457200" algn="l">
              <a:lnSpc>
                <a:spcPct val="120000"/>
              </a:lnSpc>
              <a:buFont typeface="+mj-lt"/>
              <a:buAutoNum type="arabicPeriod"/>
            </a:pPr>
            <a:r>
              <a:rPr lang="zh-TW" altLang="en-US" dirty="0">
                <a:latin typeface="微軟正黑體" panose="020B0604030504040204" pitchFamily="34" charset="-120"/>
                <a:ea typeface="微軟正黑體" panose="020B0604030504040204" pitchFamily="34" charset="-120"/>
              </a:rPr>
              <a:t>其次，學生的行為為“真實”的選擇行為與</a:t>
            </a:r>
            <a:r>
              <a:rPr lang="en-US" altLang="zh-TW" dirty="0">
                <a:latin typeface="微軟正黑體" panose="020B0604030504040204" pitchFamily="34" charset="-120"/>
                <a:ea typeface="微軟正黑體" panose="020B0604030504040204" pitchFamily="34" charset="-120"/>
              </a:rPr>
              <a:t>VR</a:t>
            </a:r>
            <a:r>
              <a:rPr lang="zh-TW" altLang="en-US" dirty="0">
                <a:latin typeface="微軟正黑體" panose="020B0604030504040204" pitchFamily="34" charset="-120"/>
                <a:ea typeface="微軟正黑體" panose="020B0604030504040204" pitchFamily="34" charset="-120"/>
              </a:rPr>
              <a:t>實驗參與者的選擇行為之間的比較提供了基準。</a:t>
            </a:r>
            <a:endParaRPr lang="en-US" altLang="zh-TW" dirty="0">
              <a:latin typeface="微軟正黑體" panose="020B0604030504040204" pitchFamily="34" charset="-120"/>
              <a:ea typeface="微軟正黑體" panose="020B0604030504040204" pitchFamily="34" charset="-120"/>
            </a:endParaRPr>
          </a:p>
          <a:p>
            <a:pPr marL="457200" indent="-457200" algn="l">
              <a:lnSpc>
                <a:spcPct val="120000"/>
              </a:lnSpc>
              <a:buFont typeface="+mj-lt"/>
              <a:buAutoNum type="arabicPeriod"/>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建築學院大樓進行了全面的突發疏散演習，在疏散演習開始之前，學生們像往常一樣在車間的桌子上做作業。</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他們沒有被告知即將進行的疏散演習</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疏散演習開始時，疏散警報響起，隨後是語音信息。語音指令在整個大樓內反複播放，要求所有人撤離大樓。警報信息由一個女性聲音組成，重複了以下聲明：“注意，請按照指示使用緊急出口離開建築物。不要使用電梯。”。三分鐘後，兩名安保人員走進車間區域，以確保學生真正離開了空間。</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dirty="0"/>
          </a:p>
        </p:txBody>
      </p:sp>
    </p:spTree>
    <p:extLst>
      <p:ext uri="{BB962C8B-B14F-4D97-AF65-F5344CB8AC3E}">
        <p14:creationId xmlns:p14="http://schemas.microsoft.com/office/powerpoint/2010/main" val="291134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3.1.2 . </a:t>
            </a:r>
            <a:r>
              <a:rPr lang="zh-TW" altLang="en-US" sz="2400" dirty="0">
                <a:latin typeface="微軟正黑體" panose="020B0604030504040204" pitchFamily="34" charset="-120"/>
                <a:ea typeface="微軟正黑體" panose="020B0604030504040204" pitchFamily="34" charset="-120"/>
              </a:rPr>
              <a:t>實驗設置</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11</a:t>
            </a:fld>
            <a:endParaRPr lang="zh-TW" altLang="en-US"/>
          </a:p>
        </p:txBody>
      </p:sp>
      <p:pic>
        <p:nvPicPr>
          <p:cNvPr id="2050" name="Picture 2">
            <a:extLst>
              <a:ext uri="{FF2B5EF4-FFF2-40B4-BE49-F238E27FC236}">
                <a16:creationId xmlns:a16="http://schemas.microsoft.com/office/drawing/2014/main" id="{5B6B58BF-7106-4A5F-A7EF-56D81509F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615" y="1186068"/>
            <a:ext cx="8532501" cy="2532127"/>
          </a:xfrm>
          <a:prstGeom prst="rect">
            <a:avLst/>
          </a:prstGeom>
          <a:noFill/>
          <a:extLst>
            <a:ext uri="{909E8E84-426E-40DD-AFC4-6F175D3DCCD1}">
              <a14:hiddenFill xmlns:a14="http://schemas.microsoft.com/office/drawing/2010/main">
                <a:solidFill>
                  <a:srgbClr val="FFFFFF"/>
                </a:solidFill>
              </a14:hiddenFill>
            </a:ext>
          </a:extLst>
        </p:spPr>
      </p:pic>
      <p:sp>
        <p:nvSpPr>
          <p:cNvPr id="10" name="文字方塊 9">
            <a:extLst>
              <a:ext uri="{FF2B5EF4-FFF2-40B4-BE49-F238E27FC236}">
                <a16:creationId xmlns:a16="http://schemas.microsoft.com/office/drawing/2014/main" id="{DFBB46F3-ED1E-4A3D-813A-98BB3CE1349E}"/>
              </a:ext>
            </a:extLst>
          </p:cNvPr>
          <p:cNvSpPr txBox="1"/>
          <p:nvPr/>
        </p:nvSpPr>
        <p:spPr>
          <a:xfrm>
            <a:off x="1608841" y="3753950"/>
            <a:ext cx="7846244" cy="369332"/>
          </a:xfrm>
          <a:prstGeom prst="rect">
            <a:avLst/>
          </a:prstGeom>
          <a:noFill/>
        </p:spPr>
        <p:txBody>
          <a:bodyPr wrap="square">
            <a:spAutoFit/>
          </a:bodyPr>
          <a:lstStyle/>
          <a:p>
            <a:r>
              <a:rPr lang="zh-TW" altLang="en-US" b="0" i="0" dirty="0">
                <a:solidFill>
                  <a:srgbClr val="323232"/>
                </a:solidFill>
                <a:effectLst/>
                <a:latin typeface="微軟正黑體" panose="020B0604030504040204" pitchFamily="34" charset="-120"/>
                <a:ea typeface="微軟正黑體" panose="020B0604030504040204" pitchFamily="34" charset="-120"/>
              </a:rPr>
              <a:t>圖</a:t>
            </a:r>
            <a:r>
              <a:rPr lang="en-US" altLang="zh-TW" b="0" i="0" dirty="0">
                <a:solidFill>
                  <a:srgbClr val="323232"/>
                </a:solidFill>
                <a:effectLst/>
                <a:latin typeface="微軟正黑體" panose="020B0604030504040204" pitchFamily="34" charset="-120"/>
                <a:ea typeface="微軟正黑體" panose="020B0604030504040204" pitchFamily="34" charset="-120"/>
              </a:rPr>
              <a:t>2.</a:t>
            </a:r>
            <a:r>
              <a:rPr lang="zh-TW" altLang="en-US" b="0" i="0" dirty="0">
                <a:solidFill>
                  <a:srgbClr val="323232"/>
                </a:solidFill>
                <a:effectLst/>
                <a:latin typeface="微軟正黑體" panose="020B0604030504040204" pitchFamily="34" charset="-120"/>
                <a:ea typeface="微軟正黑體" panose="020B0604030504040204" pitchFamily="34" charset="-120"/>
              </a:rPr>
              <a:t>位於 </a:t>
            </a:r>
            <a:r>
              <a:rPr lang="en-US" altLang="zh-TW" b="0" i="0" dirty="0">
                <a:solidFill>
                  <a:srgbClr val="323232"/>
                </a:solidFill>
                <a:effectLst/>
                <a:latin typeface="微軟正黑體" panose="020B0604030504040204" pitchFamily="34" charset="-120"/>
                <a:ea typeface="微軟正黑體" panose="020B0604030504040204" pitchFamily="34" charset="-120"/>
              </a:rPr>
              <a:t>(a) </a:t>
            </a:r>
            <a:r>
              <a:rPr lang="zh-TW" altLang="en-US" b="0" i="0" dirty="0">
                <a:solidFill>
                  <a:srgbClr val="323232"/>
                </a:solidFill>
                <a:effectLst/>
                <a:latin typeface="微軟正黑體" panose="020B0604030504040204" pitchFamily="34" charset="-120"/>
                <a:ea typeface="微軟正黑體" panose="020B0604030504040204" pitchFamily="34" charset="-120"/>
              </a:rPr>
              <a:t>角落和 </a:t>
            </a:r>
            <a:r>
              <a:rPr lang="en-US" altLang="zh-TW" b="0" i="0" dirty="0">
                <a:solidFill>
                  <a:srgbClr val="323232"/>
                </a:solidFill>
                <a:effectLst/>
                <a:latin typeface="微軟正黑體" panose="020B0604030504040204" pitchFamily="34" charset="-120"/>
                <a:ea typeface="微軟正黑體" panose="020B0604030504040204" pitchFamily="34" charset="-120"/>
              </a:rPr>
              <a:t>(b) </a:t>
            </a:r>
            <a:r>
              <a:rPr lang="zh-TW" altLang="en-US" b="0" i="0" dirty="0">
                <a:solidFill>
                  <a:srgbClr val="323232"/>
                </a:solidFill>
                <a:effectLst/>
                <a:latin typeface="微軟正黑體" panose="020B0604030504040204" pitchFamily="34" charset="-120"/>
                <a:ea typeface="微軟正黑體" panose="020B0604030504040204" pitchFamily="34" charset="-120"/>
              </a:rPr>
              <a:t>陽台的普通攝影機拍攝的車間空間視角的螢幕截圖</a:t>
            </a:r>
            <a:endParaRPr lang="zh-TW" altLang="en-US" dirty="0">
              <a:latin typeface="微軟正黑體" panose="020B0604030504040204" pitchFamily="34" charset="-120"/>
              <a:ea typeface="微軟正黑體" panose="020B0604030504040204" pitchFamily="34" charset="-120"/>
            </a:endParaRPr>
          </a:p>
        </p:txBody>
      </p:sp>
      <p:pic>
        <p:nvPicPr>
          <p:cNvPr id="2052" name="Picture 4">
            <a:extLst>
              <a:ext uri="{FF2B5EF4-FFF2-40B4-BE49-F238E27FC236}">
                <a16:creationId xmlns:a16="http://schemas.microsoft.com/office/drawing/2014/main" id="{B19EEEDA-430A-4C44-B63E-1E4FDDAA07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615" y="4341870"/>
            <a:ext cx="5147343" cy="2315607"/>
          </a:xfrm>
          <a:prstGeom prst="rect">
            <a:avLst/>
          </a:prstGeom>
          <a:noFill/>
          <a:extLst>
            <a:ext uri="{909E8E84-426E-40DD-AFC4-6F175D3DCCD1}">
              <a14:hiddenFill xmlns:a14="http://schemas.microsoft.com/office/drawing/2010/main">
                <a:solidFill>
                  <a:srgbClr val="FFFFFF"/>
                </a:solidFill>
              </a14:hiddenFill>
            </a:ext>
          </a:extLst>
        </p:spPr>
      </p:pic>
      <p:sp>
        <p:nvSpPr>
          <p:cNvPr id="13" name="文字方塊 12">
            <a:extLst>
              <a:ext uri="{FF2B5EF4-FFF2-40B4-BE49-F238E27FC236}">
                <a16:creationId xmlns:a16="http://schemas.microsoft.com/office/drawing/2014/main" id="{B91D3542-EE10-4068-A074-AE56F13408F1}"/>
              </a:ext>
            </a:extLst>
          </p:cNvPr>
          <p:cNvSpPr txBox="1"/>
          <p:nvPr/>
        </p:nvSpPr>
        <p:spPr>
          <a:xfrm>
            <a:off x="6332958" y="5953096"/>
            <a:ext cx="6103856" cy="369332"/>
          </a:xfrm>
          <a:prstGeom prst="rect">
            <a:avLst/>
          </a:prstGeom>
          <a:noFill/>
        </p:spPr>
        <p:txBody>
          <a:bodyPr wrap="square">
            <a:spAutoFit/>
          </a:bodyPr>
          <a:lstStyle/>
          <a:p>
            <a:r>
              <a:rPr lang="zh-TW" altLang="en-US" b="0" i="0" dirty="0">
                <a:solidFill>
                  <a:srgbClr val="323232"/>
                </a:solidFill>
                <a:effectLst/>
                <a:latin typeface="微軟正黑體" panose="020B0604030504040204" pitchFamily="34" charset="-120"/>
                <a:ea typeface="微軟正黑體" panose="020B0604030504040204" pitchFamily="34" charset="-120"/>
              </a:rPr>
              <a:t>圖</a:t>
            </a:r>
            <a:r>
              <a:rPr lang="en-US" altLang="zh-TW" b="0" i="0" dirty="0">
                <a:solidFill>
                  <a:srgbClr val="323232"/>
                </a:solidFill>
                <a:effectLst/>
                <a:latin typeface="微軟正黑體" panose="020B0604030504040204" pitchFamily="34" charset="-120"/>
                <a:ea typeface="微軟正黑體" panose="020B0604030504040204" pitchFamily="34" charset="-120"/>
              </a:rPr>
              <a:t>3.</a:t>
            </a:r>
            <a:r>
              <a:rPr lang="en-US" altLang="zh-TW" dirty="0">
                <a:solidFill>
                  <a:srgbClr val="323232"/>
                </a:solidFill>
                <a:latin typeface="微軟正黑體" panose="020B0604030504040204" pitchFamily="34" charset="-120"/>
                <a:ea typeface="微軟正黑體" panose="020B0604030504040204" pitchFamily="34" charset="-120"/>
              </a:rPr>
              <a:t>Nikon</a:t>
            </a:r>
            <a:r>
              <a:rPr lang="zh-TW" altLang="en-US" b="0" i="0" dirty="0">
                <a:solidFill>
                  <a:srgbClr val="323232"/>
                </a:solidFill>
                <a:effectLst/>
                <a:latin typeface="微軟正黑體" panose="020B0604030504040204" pitchFamily="34" charset="-120"/>
                <a:ea typeface="微軟正黑體" panose="020B0604030504040204" pitchFamily="34" charset="-120"/>
              </a:rPr>
              <a:t> </a:t>
            </a:r>
            <a:r>
              <a:rPr lang="en-US" altLang="zh-TW" b="0" i="0" dirty="0">
                <a:solidFill>
                  <a:srgbClr val="323232"/>
                </a:solidFill>
                <a:effectLst/>
                <a:latin typeface="微軟正黑體" panose="020B0604030504040204" pitchFamily="34" charset="-120"/>
                <a:ea typeface="微軟正黑體" panose="020B0604030504040204" pitchFamily="34" charset="-120"/>
              </a:rPr>
              <a:t>360 </a:t>
            </a:r>
            <a:r>
              <a:rPr lang="zh-TW" altLang="en-US" b="0" i="0" dirty="0">
                <a:solidFill>
                  <a:srgbClr val="323232"/>
                </a:solidFill>
                <a:effectLst/>
                <a:latin typeface="微軟正黑體" panose="020B0604030504040204" pitchFamily="34" charset="-120"/>
                <a:ea typeface="微軟正黑體" panose="020B0604030504040204" pitchFamily="34" charset="-120"/>
              </a:rPr>
              <a:t>相機對車間空間的 </a:t>
            </a:r>
            <a:r>
              <a:rPr lang="en-US" altLang="zh-TW" b="0" i="0" dirty="0">
                <a:solidFill>
                  <a:srgbClr val="323232"/>
                </a:solidFill>
                <a:effectLst/>
                <a:latin typeface="微軟正黑體" panose="020B0604030504040204" pitchFamily="34" charset="-120"/>
                <a:ea typeface="微軟正黑體" panose="020B0604030504040204" pitchFamily="34" charset="-120"/>
              </a:rPr>
              <a:t>360° </a:t>
            </a:r>
            <a:r>
              <a:rPr lang="zh-TW" altLang="en-US" b="0" i="0" dirty="0">
                <a:solidFill>
                  <a:srgbClr val="323232"/>
                </a:solidFill>
                <a:effectLst/>
                <a:latin typeface="微軟正黑體" panose="020B0604030504040204" pitchFamily="34" charset="-120"/>
                <a:ea typeface="微軟正黑體" panose="020B0604030504040204" pitchFamily="34" charset="-120"/>
              </a:rPr>
              <a:t>視角螢幕截圖</a:t>
            </a:r>
            <a:endParaRPr lang="zh-TW" altLang="en-US" dirty="0">
              <a:latin typeface="微軟正黑體" panose="020B0604030504040204" pitchFamily="34" charset="-120"/>
              <a:ea typeface="微軟正黑體" panose="020B0604030504040204" pitchFamily="34" charset="-120"/>
            </a:endParaRPr>
          </a:p>
        </p:txBody>
      </p:sp>
      <p:sp>
        <p:nvSpPr>
          <p:cNvPr id="17" name="文字方塊 16">
            <a:extLst>
              <a:ext uri="{FF2B5EF4-FFF2-40B4-BE49-F238E27FC236}">
                <a16:creationId xmlns:a16="http://schemas.microsoft.com/office/drawing/2014/main" id="{F7EB115E-6ABB-46D3-B586-CE1A279A37C9}"/>
              </a:ext>
            </a:extLst>
          </p:cNvPr>
          <p:cNvSpPr txBox="1"/>
          <p:nvPr/>
        </p:nvSpPr>
        <p:spPr>
          <a:xfrm>
            <a:off x="9735899" y="1486513"/>
            <a:ext cx="2303416" cy="2762936"/>
          </a:xfrm>
          <a:prstGeom prst="rect">
            <a:avLst/>
          </a:prstGeom>
          <a:noFill/>
        </p:spPr>
        <p:txBody>
          <a:bodyPr wrap="square">
            <a:spAutoFit/>
          </a:bodyPr>
          <a:lstStyle/>
          <a:p>
            <a:pPr marL="342900" indent="-342900" algn="l">
              <a:lnSpc>
                <a:spcPct val="140000"/>
              </a:lnSpc>
              <a:buFont typeface="Arial" panose="020B0604020202020204" pitchFamily="34" charset="0"/>
              <a:buChar char="•"/>
            </a:pPr>
            <a:r>
              <a:rPr lang="zh-TW" altLang="en-US" sz="1800" dirty="0">
                <a:latin typeface="微軟正黑體" panose="020B0604030504040204" pitchFamily="34" charset="-120"/>
                <a:ea typeface="微軟正黑體" panose="020B0604030504040204" pitchFamily="34" charset="-120"/>
              </a:rPr>
              <a:t>從疏散演習開始前 </a:t>
            </a:r>
            <a:r>
              <a:rPr lang="en-US" altLang="zh-TW" sz="1800" dirty="0">
                <a:latin typeface="微軟正黑體" panose="020B0604030504040204" pitchFamily="34" charset="-120"/>
                <a:ea typeface="微軟正黑體" panose="020B0604030504040204" pitchFamily="34" charset="-120"/>
              </a:rPr>
              <a:t>5 </a:t>
            </a:r>
            <a:r>
              <a:rPr lang="zh-TW" altLang="en-US" sz="1800" dirty="0">
                <a:latin typeface="微軟正黑體" panose="020B0604030504040204" pitchFamily="34" charset="-120"/>
                <a:ea typeface="微軟正黑體" panose="020B0604030504040204" pitchFamily="34" charset="-120"/>
              </a:rPr>
              <a:t>分鐘到疏散演習結束後，行人的所有行為（例如，疏散前行為、退出選擇）都被記錄下來</a:t>
            </a:r>
          </a:p>
        </p:txBody>
      </p:sp>
    </p:spTree>
    <p:extLst>
      <p:ext uri="{BB962C8B-B14F-4D97-AF65-F5344CB8AC3E}">
        <p14:creationId xmlns:p14="http://schemas.microsoft.com/office/powerpoint/2010/main" val="3224594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6155974" cy="1190969"/>
          </a:xfrm>
        </p:spPr>
        <p:txBody>
          <a:bodyPr>
            <a:normAutofit/>
          </a:bodyPr>
          <a:lstStyle/>
          <a:p>
            <a:r>
              <a:rPr lang="zh-TW" altLang="en-US" sz="4400" dirty="0">
                <a:latin typeface="微軟正黑體" panose="020B0604030504040204" pitchFamily="34" charset="-120"/>
                <a:ea typeface="微軟正黑體" panose="020B0604030504040204" pitchFamily="34" charset="-120"/>
              </a:rPr>
              <a:t>實驗方法 </a:t>
            </a:r>
            <a:r>
              <a:rPr lang="en-US" altLang="zh-TW" sz="4400" b="1" dirty="0">
                <a:latin typeface="微軟正黑體" panose="020B0604030504040204" pitchFamily="34" charset="-120"/>
                <a:ea typeface="微軟正黑體" panose="020B0604030504040204" pitchFamily="34" charset="-120"/>
              </a:rPr>
              <a:t>Equipment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83785" y="1599718"/>
            <a:ext cx="6262738" cy="1829282"/>
          </a:xfrm>
        </p:spPr>
        <p:txBody>
          <a:bodyPr>
            <a:noAutofit/>
          </a:bodyPr>
          <a:lstStyle/>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智能手機的頭戴式顯示設備</a:t>
            </a:r>
            <a:r>
              <a:rPr lang="en-US" altLang="zh-TW" dirty="0">
                <a:latin typeface="微軟正黑體" panose="020B0604030504040204" pitchFamily="34" charset="-120"/>
                <a:ea typeface="微軟正黑體" panose="020B0604030504040204" pitchFamily="34" charset="-120"/>
              </a:rPr>
              <a:t>(HMD) </a:t>
            </a:r>
            <a:r>
              <a:rPr lang="zh-TW" altLang="en-US" dirty="0">
                <a:latin typeface="微軟正黑體" panose="020B0604030504040204" pitchFamily="34" charset="-120"/>
                <a:ea typeface="微軟正黑體" panose="020B0604030504040204" pitchFamily="34" charset="-120"/>
              </a:rPr>
              <a:t>足以捕捉參與者的退出選擇。</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設備包括一個 </a:t>
            </a:r>
            <a:r>
              <a:rPr lang="en-US" altLang="zh-TW" dirty="0">
                <a:latin typeface="微軟正黑體" panose="020B0604030504040204" pitchFamily="34" charset="-120"/>
                <a:ea typeface="微軟正黑體" panose="020B0604030504040204" pitchFamily="34" charset="-120"/>
              </a:rPr>
              <a:t>iPhone X </a:t>
            </a:r>
            <a:r>
              <a:rPr lang="zh-TW" altLang="en-US" dirty="0">
                <a:latin typeface="微軟正黑體" panose="020B0604030504040204" pitchFamily="34" charset="-120"/>
                <a:ea typeface="微軟正黑體" panose="020B0604030504040204" pitchFamily="34" charset="-120"/>
              </a:rPr>
              <a:t>和一個 </a:t>
            </a:r>
            <a:r>
              <a:rPr lang="en-US" altLang="zh-TW" dirty="0">
                <a:latin typeface="微軟正黑體" panose="020B0604030504040204" pitchFamily="34" charset="-120"/>
                <a:ea typeface="微軟正黑體" panose="020B0604030504040204" pitchFamily="34" charset="-120"/>
              </a:rPr>
              <a:t>VR Pro </a:t>
            </a:r>
            <a:r>
              <a:rPr lang="zh-TW" altLang="en-US" dirty="0">
                <a:latin typeface="微軟正黑體" panose="020B0604030504040204" pitchFamily="34" charset="-120"/>
                <a:ea typeface="微軟正黑體" panose="020B0604030504040204" pitchFamily="34" charset="-120"/>
              </a:rPr>
              <a:t>虛擬現實眼鏡。</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參與者通過 </a:t>
            </a:r>
            <a:r>
              <a:rPr lang="en-US" altLang="zh-TW" dirty="0">
                <a:latin typeface="微軟正黑體" panose="020B0604030504040204" pitchFamily="34" charset="-120"/>
                <a:ea typeface="微軟正黑體" panose="020B0604030504040204" pitchFamily="34" charset="-120"/>
              </a:rPr>
              <a:t>HMD </a:t>
            </a:r>
            <a:r>
              <a:rPr lang="zh-TW" altLang="en-US" dirty="0">
                <a:latin typeface="微軟正黑體" panose="020B0604030504040204" pitchFamily="34" charset="-120"/>
                <a:ea typeface="微軟正黑體" panose="020B0604030504040204" pitchFamily="34" charset="-120"/>
              </a:rPr>
              <a:t>沉浸在虛擬環境中，該 </a:t>
            </a:r>
            <a:r>
              <a:rPr lang="en-US" altLang="zh-TW" dirty="0">
                <a:latin typeface="微軟正黑體" panose="020B0604030504040204" pitchFamily="34" charset="-120"/>
                <a:ea typeface="微軟正黑體" panose="020B0604030504040204" pitchFamily="34" charset="-120"/>
              </a:rPr>
              <a:t>HMD </a:t>
            </a:r>
            <a:r>
              <a:rPr lang="zh-TW" altLang="en-US" dirty="0">
                <a:latin typeface="微軟正黑體" panose="020B0604030504040204" pitchFamily="34" charset="-120"/>
                <a:ea typeface="微軟正黑體" panose="020B0604030504040204" pitchFamily="34" charset="-120"/>
              </a:rPr>
              <a:t>具有大約 </a:t>
            </a:r>
            <a:r>
              <a:rPr lang="en-US" altLang="zh-TW" dirty="0">
                <a:latin typeface="微軟正黑體" panose="020B0604030504040204" pitchFamily="34" charset="-120"/>
                <a:ea typeface="微軟正黑體" panose="020B0604030504040204" pitchFamily="34" charset="-120"/>
              </a:rPr>
              <a:t>90° </a:t>
            </a:r>
            <a:r>
              <a:rPr lang="zh-TW" altLang="en-US" dirty="0">
                <a:latin typeface="微軟正黑體" panose="020B0604030504040204" pitchFamily="34" charset="-120"/>
                <a:ea typeface="微軟正黑體" panose="020B0604030504040204" pitchFamily="34" charset="-120"/>
              </a:rPr>
              <a:t>的水平視野和 </a:t>
            </a:r>
            <a:r>
              <a:rPr lang="en-US" altLang="zh-TW" dirty="0">
                <a:latin typeface="微軟正黑體" panose="020B0604030504040204" pitchFamily="34" charset="-120"/>
                <a:ea typeface="微軟正黑體" panose="020B0604030504040204" pitchFamily="34" charset="-120"/>
              </a:rPr>
              <a:t>110° </a:t>
            </a:r>
            <a:r>
              <a:rPr lang="zh-TW" altLang="en-US" dirty="0">
                <a:latin typeface="微軟正黑體" panose="020B0604030504040204" pitchFamily="34" charset="-120"/>
                <a:ea typeface="微軟正黑體" panose="020B0604030504040204" pitchFamily="34" charset="-120"/>
              </a:rPr>
              <a:t>的垂直視野。</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屏幕長 </a:t>
            </a:r>
            <a:r>
              <a:rPr lang="en-US" altLang="zh-TW" dirty="0">
                <a:latin typeface="微軟正黑體" panose="020B0604030504040204" pitchFamily="34" charset="-120"/>
                <a:ea typeface="微軟正黑體" panose="020B0604030504040204" pitchFamily="34" charset="-120"/>
              </a:rPr>
              <a:t>14 </a:t>
            </a:r>
            <a:r>
              <a:rPr lang="zh-TW" altLang="en-US" dirty="0">
                <a:latin typeface="微軟正黑體" panose="020B0604030504040204" pitchFamily="34" charset="-120"/>
                <a:ea typeface="微軟正黑體" panose="020B0604030504040204" pitchFamily="34" charset="-120"/>
              </a:rPr>
              <a:t>厘米，分辨率為 </a:t>
            </a:r>
            <a:r>
              <a:rPr lang="en-US" altLang="zh-TW" dirty="0">
                <a:latin typeface="微軟正黑體" panose="020B0604030504040204" pitchFamily="34" charset="-120"/>
                <a:ea typeface="微軟正黑體" panose="020B0604030504040204" pitchFamily="34" charset="-120"/>
              </a:rPr>
              <a:t>1125 × 2436 </a:t>
            </a:r>
            <a:r>
              <a:rPr lang="zh-TW" altLang="en-US" dirty="0">
                <a:latin typeface="微軟正黑體" panose="020B0604030504040204" pitchFamily="34" charset="-120"/>
                <a:ea typeface="微軟正黑體" panose="020B0604030504040204" pitchFamily="34" charset="-120"/>
              </a:rPr>
              <a:t>像素，</a:t>
            </a:r>
            <a:r>
              <a:rPr lang="en-US" altLang="zh-TW" dirty="0">
                <a:latin typeface="微軟正黑體" panose="020B0604030504040204" pitchFamily="34" charset="-120"/>
                <a:ea typeface="微軟正黑體" panose="020B0604030504040204" pitchFamily="34" charset="-120"/>
              </a:rPr>
              <a:t>3D </a:t>
            </a:r>
            <a:r>
              <a:rPr lang="zh-TW" altLang="en-US" dirty="0">
                <a:latin typeface="微軟正黑體" panose="020B0604030504040204" pitchFamily="34" charset="-120"/>
                <a:ea typeface="微軟正黑體" panose="020B0604030504040204" pitchFamily="34" charset="-120"/>
              </a:rPr>
              <a:t>效果。它的刷新率為 </a:t>
            </a:r>
            <a:r>
              <a:rPr lang="en-US" altLang="zh-TW" dirty="0">
                <a:latin typeface="微軟正黑體" panose="020B0604030504040204" pitchFamily="34" charset="-120"/>
                <a:ea typeface="微軟正黑體" panose="020B0604030504040204" pitchFamily="34" charset="-120"/>
              </a:rPr>
              <a:t>90 Hz</a:t>
            </a:r>
            <a:r>
              <a:rPr lang="zh-TW" altLang="en-US" dirty="0">
                <a:latin typeface="微軟正黑體" panose="020B0604030504040204" pitchFamily="34" charset="-120"/>
                <a:ea typeface="微軟正黑體" panose="020B0604030504040204" pitchFamily="34" charset="-120"/>
              </a:rPr>
              <a:t>。</a:t>
            </a:r>
          </a:p>
          <a:p>
            <a:pPr marL="342900" indent="-342900" algn="l">
              <a:lnSpc>
                <a:spcPct val="120000"/>
              </a:lnSpc>
              <a:buFont typeface="Wingdings" panose="05000000000000000000" pitchFamily="2" charset="2"/>
              <a:buChar char="Ø"/>
            </a:pPr>
            <a:endParaRPr lang="zh-TW" altLang="en-US"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12</a:t>
            </a:fld>
            <a:endParaRPr lang="zh-TW" altLang="en-US">
              <a:solidFill>
                <a:prstClr val="black">
                  <a:tint val="75000"/>
                </a:prstClr>
              </a:solidFill>
            </a:endParaRPr>
          </a:p>
        </p:txBody>
      </p:sp>
      <p:pic>
        <p:nvPicPr>
          <p:cNvPr id="4" name="圖片 3">
            <a:extLst>
              <a:ext uri="{FF2B5EF4-FFF2-40B4-BE49-F238E27FC236}">
                <a16:creationId xmlns:a16="http://schemas.microsoft.com/office/drawing/2014/main" id="{0CB32892-9585-47FB-A144-C066FDFB5EC3}"/>
              </a:ext>
            </a:extLst>
          </p:cNvPr>
          <p:cNvPicPr>
            <a:picLocks noChangeAspect="1"/>
          </p:cNvPicPr>
          <p:nvPr/>
        </p:nvPicPr>
        <p:blipFill>
          <a:blip r:embed="rId3"/>
          <a:stretch>
            <a:fillRect/>
          </a:stretch>
        </p:blipFill>
        <p:spPr>
          <a:xfrm>
            <a:off x="6746523" y="1176014"/>
            <a:ext cx="5210175" cy="1914525"/>
          </a:xfrm>
          <a:prstGeom prst="rect">
            <a:avLst/>
          </a:prstGeom>
        </p:spPr>
      </p:pic>
      <p:pic>
        <p:nvPicPr>
          <p:cNvPr id="7170" name="Picture 2">
            <a:extLst>
              <a:ext uri="{FF2B5EF4-FFF2-40B4-BE49-F238E27FC236}">
                <a16:creationId xmlns:a16="http://schemas.microsoft.com/office/drawing/2014/main" id="{00A371A1-ABF7-427B-8247-98CA2D6FA9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6553" y="3429000"/>
            <a:ext cx="4050115" cy="2919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1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3.2</a:t>
            </a:r>
            <a:r>
              <a:rPr lang="zh-TW" altLang="en-US" sz="2400" dirty="0">
                <a:latin typeface="微軟正黑體" panose="020B0604030504040204" pitchFamily="34" charset="-120"/>
                <a:ea typeface="微軟正黑體" panose="020B0604030504040204" pitchFamily="34" charset="-120"/>
              </a:rPr>
              <a:t>虛擬環境中的疏散實驗</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13</a:t>
            </a:fld>
            <a:endParaRPr lang="zh-TW" altLang="en-US"/>
          </a:p>
        </p:txBody>
      </p:sp>
      <p:sp>
        <p:nvSpPr>
          <p:cNvPr id="10" name="文字方塊 9">
            <a:extLst>
              <a:ext uri="{FF2B5EF4-FFF2-40B4-BE49-F238E27FC236}">
                <a16:creationId xmlns:a16="http://schemas.microsoft.com/office/drawing/2014/main" id="{8E512AC0-DE27-4465-8AA2-9D7A8BD90729}"/>
              </a:ext>
            </a:extLst>
          </p:cNvPr>
          <p:cNvSpPr txBox="1"/>
          <p:nvPr/>
        </p:nvSpPr>
        <p:spPr>
          <a:xfrm>
            <a:off x="986672" y="1765803"/>
            <a:ext cx="10218655" cy="3740896"/>
          </a:xfrm>
          <a:prstGeom prst="rect">
            <a:avLst/>
          </a:prstGeom>
          <a:noFill/>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減少因重複實驗而造成的學習效果。</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為了確定各種類型的信息對行人出口選擇行為的影響，進行了四種不同的場景：</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一種驗證場景和三種實驗場景</a:t>
            </a:r>
            <a:r>
              <a:rPr lang="zh-TW" altLang="en-US" sz="2400" dirty="0">
                <a:latin typeface="微軟正黑體" panose="020B0604030504040204" pitchFamily="34" charset="-120"/>
                <a:ea typeface="微軟正黑體" panose="020B0604030504040204" pitchFamily="34" charset="-120"/>
              </a:rPr>
              <a:t>（即，沒有附加信息、出口標誌場景、方向場景）。</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此外，每</a:t>
            </a:r>
            <a:r>
              <a:rPr lang="zh-TW" altLang="en-US" sz="2400" dirty="0">
                <a:solidFill>
                  <a:schemeClr val="accent2">
                    <a:lumMod val="60000"/>
                    <a:lumOff val="40000"/>
                  </a:schemeClr>
                </a:solidFill>
                <a:latin typeface="微軟正黑體" panose="020B0604030504040204" pitchFamily="34" charset="-120"/>
                <a:ea typeface="微軟正黑體" panose="020B0604030504040204" pitchFamily="34" charset="-120"/>
              </a:rPr>
              <a:t>個參與者只經歷過一種情景</a:t>
            </a:r>
            <a:r>
              <a:rPr lang="zh-TW" altLang="en-US" sz="2400" dirty="0">
                <a:latin typeface="微軟正黑體" panose="020B0604030504040204" pitchFamily="34" charset="-120"/>
                <a:ea typeface="微軟正黑體" panose="020B0604030504040204" pitchFamily="34" charset="-120"/>
              </a:rPr>
              <a:t>，因為發現關於情景的先驗知識和反復接觸環境會影響他們的退出選擇行為</a:t>
            </a:r>
            <a:r>
              <a:rPr lang="en-US" altLang="zh-TW" sz="2400" dirty="0">
                <a:latin typeface="微軟正黑體" panose="020B0604030504040204" pitchFamily="34" charset="-120"/>
                <a:ea typeface="微軟正黑體" panose="020B0604030504040204" pitchFamily="34" charset="-120"/>
              </a:rPr>
              <a:t>(Lin et al., 2019, </a:t>
            </a:r>
            <a:r>
              <a:rPr lang="en-US" altLang="zh-TW" sz="2400" dirty="0" err="1">
                <a:latin typeface="微軟正黑體" panose="020B0604030504040204" pitchFamily="34" charset="-120"/>
                <a:ea typeface="微軟正黑體" panose="020B0604030504040204" pitchFamily="34" charset="-120"/>
              </a:rPr>
              <a:t>Vilar</a:t>
            </a:r>
            <a:r>
              <a:rPr lang="en-US" altLang="zh-TW" sz="2400" dirty="0">
                <a:latin typeface="微軟正黑體" panose="020B0604030504040204" pitchFamily="34" charset="-120"/>
                <a:ea typeface="微軟正黑體" panose="020B0604030504040204" pitchFamily="34" charset="-120"/>
              </a:rPr>
              <a:t> et al., 2013)</a:t>
            </a:r>
          </a:p>
          <a:p>
            <a:pPr marL="342900" indent="-342900">
              <a:lnSpc>
                <a:spcPct val="125000"/>
              </a:lnSpc>
              <a:buFont typeface="Wingdings" panose="05000000000000000000" pitchFamily="2" charset="2"/>
              <a:buChar char="Ø"/>
            </a:pP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93663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16756" y="1811027"/>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招募方式</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傳統媒體、社交媒體</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的具體實驗並未傳達給招募的參與者，例如，實驗具有疏散演習、實驗建築（建築學院）或疏散演習的條件。</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受測者</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招募了總共</a:t>
            </a:r>
            <a:r>
              <a:rPr lang="en-US" altLang="zh-TW" dirty="0">
                <a:latin typeface="微軟正黑體" panose="020B0604030504040204" pitchFamily="34" charset="-120"/>
                <a:ea typeface="微軟正黑體" panose="020B0604030504040204" pitchFamily="34" charset="-120"/>
              </a:rPr>
              <a:t>95 </a:t>
            </a:r>
            <a:r>
              <a:rPr lang="zh-TW" altLang="en-US" dirty="0">
                <a:latin typeface="微軟正黑體" panose="020B0604030504040204" pitchFamily="34" charset="-120"/>
                <a:ea typeface="微軟正黑體" panose="020B0604030504040204" pitchFamily="34" charset="-120"/>
              </a:rPr>
              <a:t>名參與者自願參加 </a:t>
            </a: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實驗。</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ü"/>
            </a:pP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實驗的驗證場景中，有 </a:t>
            </a:r>
            <a:r>
              <a:rPr lang="en-US" altLang="zh-TW" dirty="0">
                <a:latin typeface="微軟正黑體" panose="020B0604030504040204" pitchFamily="34" charset="-120"/>
                <a:ea typeface="微軟正黑體" panose="020B0604030504040204" pitchFamily="34" charset="-120"/>
              </a:rPr>
              <a:t>27 </a:t>
            </a:r>
            <a:r>
              <a:rPr lang="zh-TW" altLang="en-US" dirty="0">
                <a:latin typeface="微軟正黑體" panose="020B0604030504040204" pitchFamily="34" charset="-120"/>
                <a:ea typeface="微軟正黑體" panose="020B0604030504040204" pitchFamily="34" charset="-120"/>
              </a:rPr>
              <a:t>個人參與。一名參與者在實驗結束前沒有做出退出選擇，因此下面討論的驗證場景的結果為 </a:t>
            </a:r>
            <a:r>
              <a:rPr lang="en-US" altLang="zh-TW" dirty="0">
                <a:latin typeface="微軟正黑體" panose="020B0604030504040204" pitchFamily="34" charset="-120"/>
                <a:ea typeface="微軟正黑體" panose="020B0604030504040204" pitchFamily="34" charset="-120"/>
              </a:rPr>
              <a:t>26 </a:t>
            </a:r>
            <a:r>
              <a:rPr lang="zh-TW" altLang="en-US" dirty="0">
                <a:latin typeface="微軟正黑體" panose="020B0604030504040204" pitchFamily="34" charset="-120"/>
                <a:ea typeface="微軟正黑體" panose="020B0604030504040204" pitchFamily="34" charset="-120"/>
              </a:rPr>
              <a:t>名參與者，包括 </a:t>
            </a:r>
            <a:r>
              <a:rPr lang="en-US" altLang="zh-TW" dirty="0">
                <a:latin typeface="微軟正黑體" panose="020B0604030504040204" pitchFamily="34" charset="-120"/>
                <a:ea typeface="微軟正黑體" panose="020B0604030504040204" pitchFamily="34" charset="-120"/>
              </a:rPr>
              <a:t>10 </a:t>
            </a:r>
            <a:r>
              <a:rPr lang="zh-TW" altLang="en-US" dirty="0">
                <a:latin typeface="微軟正黑體" panose="020B0604030504040204" pitchFamily="34" charset="-120"/>
                <a:ea typeface="微軟正黑體" panose="020B0604030504040204" pitchFamily="34" charset="-120"/>
              </a:rPr>
              <a:t>名女性 </a:t>
            </a:r>
            <a:r>
              <a:rPr lang="en-US" altLang="zh-TW" dirty="0">
                <a:latin typeface="微軟正黑體" panose="020B0604030504040204" pitchFamily="34" charset="-120"/>
                <a:ea typeface="微軟正黑體" panose="020B0604030504040204" pitchFamily="34" charset="-120"/>
              </a:rPr>
              <a:t>(48%) </a:t>
            </a:r>
            <a:r>
              <a:rPr lang="zh-TW" altLang="en-US" dirty="0">
                <a:latin typeface="微軟正黑體" panose="020B0604030504040204" pitchFamily="34" charset="-120"/>
                <a:ea typeface="微軟正黑體" panose="020B0604030504040204" pitchFamily="34" charset="-120"/>
              </a:rPr>
              <a:t>和 </a:t>
            </a:r>
            <a:r>
              <a:rPr lang="en-US" altLang="zh-TW" dirty="0">
                <a:latin typeface="微軟正黑體" panose="020B0604030504040204" pitchFamily="34" charset="-120"/>
                <a:ea typeface="微軟正黑體" panose="020B0604030504040204" pitchFamily="34" charset="-120"/>
              </a:rPr>
              <a:t>16 </a:t>
            </a:r>
            <a:r>
              <a:rPr lang="zh-TW" altLang="en-US" dirty="0">
                <a:latin typeface="微軟正黑體" panose="020B0604030504040204" pitchFamily="34" charset="-120"/>
                <a:ea typeface="微軟正黑體" panose="020B0604030504040204" pitchFamily="34" charset="-120"/>
              </a:rPr>
              <a:t>名男性 </a:t>
            </a:r>
            <a:r>
              <a:rPr lang="en-US" altLang="zh-TW" dirty="0">
                <a:latin typeface="微軟正黑體" panose="020B0604030504040204" pitchFamily="34" charset="-120"/>
                <a:ea typeface="微軟正黑體" panose="020B0604030504040204" pitchFamily="34" charset="-120"/>
              </a:rPr>
              <a:t>(52%)</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ü"/>
            </a:pPr>
            <a:r>
              <a:rPr lang="zh-TW" altLang="en-US" dirty="0">
                <a:latin typeface="微軟正黑體" panose="020B0604030504040204" pitchFamily="34" charset="-120"/>
                <a:ea typeface="微軟正黑體" panose="020B0604030504040204" pitchFamily="34" charset="-120"/>
              </a:rPr>
              <a:t>現場實驗和</a:t>
            </a:r>
            <a:r>
              <a:rPr lang="en-US" altLang="zh-TW" dirty="0">
                <a:latin typeface="微軟正黑體" panose="020B0604030504040204" pitchFamily="34" charset="-120"/>
                <a:ea typeface="微軟正黑體" panose="020B0604030504040204" pitchFamily="34" charset="-120"/>
              </a:rPr>
              <a:t>VR</a:t>
            </a:r>
            <a:r>
              <a:rPr lang="zh-TW" altLang="en-US" dirty="0">
                <a:latin typeface="微軟正黑體" panose="020B0604030504040204" pitchFamily="34" charset="-120"/>
                <a:ea typeface="微軟正黑體" panose="020B0604030504040204" pitchFamily="34" charset="-120"/>
              </a:rPr>
              <a:t>實驗參與者的性別分佈比例沒有顯著差異（</a:t>
            </a:r>
            <a:r>
              <a:rPr lang="en-US" altLang="zh-TW" dirty="0">
                <a:latin typeface="微軟正黑體" panose="020B0604030504040204" pitchFamily="34" charset="-120"/>
                <a:ea typeface="微軟正黑體" panose="020B0604030504040204" pitchFamily="34" charset="-120"/>
              </a:rPr>
              <a:t>p = 0.204</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14</a:t>
            </a:fld>
            <a:endParaRPr lang="zh-TW" altLang="en-US" dirty="0"/>
          </a:p>
        </p:txBody>
      </p:sp>
    </p:spTree>
    <p:extLst>
      <p:ext uri="{BB962C8B-B14F-4D97-AF65-F5344CB8AC3E}">
        <p14:creationId xmlns:p14="http://schemas.microsoft.com/office/powerpoint/2010/main" val="103599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15</a:t>
            </a:fld>
            <a:endParaRPr lang="zh-TW" altLang="en-US" dirty="0"/>
          </a:p>
        </p:txBody>
      </p:sp>
      <p:graphicFrame>
        <p:nvGraphicFramePr>
          <p:cNvPr id="9" name="表格 8">
            <a:extLst>
              <a:ext uri="{FF2B5EF4-FFF2-40B4-BE49-F238E27FC236}">
                <a16:creationId xmlns:a16="http://schemas.microsoft.com/office/drawing/2014/main" id="{5953BDB2-AE1F-4DEF-AD12-1479E495563C}"/>
              </a:ext>
            </a:extLst>
          </p:cNvPr>
          <p:cNvGraphicFramePr>
            <a:graphicFrameLocks noGrp="1"/>
          </p:cNvGraphicFramePr>
          <p:nvPr>
            <p:extLst>
              <p:ext uri="{D42A27DB-BD31-4B8C-83A1-F6EECF244321}">
                <p14:modId xmlns:p14="http://schemas.microsoft.com/office/powerpoint/2010/main" val="3035080030"/>
              </p:ext>
            </p:extLst>
          </p:nvPr>
        </p:nvGraphicFramePr>
        <p:xfrm>
          <a:off x="838200" y="1364369"/>
          <a:ext cx="6702465" cy="5242805"/>
        </p:xfrm>
        <a:graphic>
          <a:graphicData uri="http://schemas.openxmlformats.org/drawingml/2006/table">
            <a:tbl>
              <a:tblPr/>
              <a:tblGrid>
                <a:gridCol w="957495">
                  <a:extLst>
                    <a:ext uri="{9D8B030D-6E8A-4147-A177-3AD203B41FA5}">
                      <a16:colId xmlns:a16="http://schemas.microsoft.com/office/drawing/2014/main" val="1930450533"/>
                    </a:ext>
                  </a:extLst>
                </a:gridCol>
                <a:gridCol w="957495">
                  <a:extLst>
                    <a:ext uri="{9D8B030D-6E8A-4147-A177-3AD203B41FA5}">
                      <a16:colId xmlns:a16="http://schemas.microsoft.com/office/drawing/2014/main" val="1727167262"/>
                    </a:ext>
                  </a:extLst>
                </a:gridCol>
                <a:gridCol w="957495">
                  <a:extLst>
                    <a:ext uri="{9D8B030D-6E8A-4147-A177-3AD203B41FA5}">
                      <a16:colId xmlns:a16="http://schemas.microsoft.com/office/drawing/2014/main" val="2798029356"/>
                    </a:ext>
                  </a:extLst>
                </a:gridCol>
                <a:gridCol w="957495">
                  <a:extLst>
                    <a:ext uri="{9D8B030D-6E8A-4147-A177-3AD203B41FA5}">
                      <a16:colId xmlns:a16="http://schemas.microsoft.com/office/drawing/2014/main" val="2636693527"/>
                    </a:ext>
                  </a:extLst>
                </a:gridCol>
                <a:gridCol w="957495">
                  <a:extLst>
                    <a:ext uri="{9D8B030D-6E8A-4147-A177-3AD203B41FA5}">
                      <a16:colId xmlns:a16="http://schemas.microsoft.com/office/drawing/2014/main" val="612671075"/>
                    </a:ext>
                  </a:extLst>
                </a:gridCol>
                <a:gridCol w="957495">
                  <a:extLst>
                    <a:ext uri="{9D8B030D-6E8A-4147-A177-3AD203B41FA5}">
                      <a16:colId xmlns:a16="http://schemas.microsoft.com/office/drawing/2014/main" val="3445886337"/>
                    </a:ext>
                  </a:extLst>
                </a:gridCol>
                <a:gridCol w="957495">
                  <a:extLst>
                    <a:ext uri="{9D8B030D-6E8A-4147-A177-3AD203B41FA5}">
                      <a16:colId xmlns:a16="http://schemas.microsoft.com/office/drawing/2014/main" val="3966520523"/>
                    </a:ext>
                  </a:extLst>
                </a:gridCol>
              </a:tblGrid>
              <a:tr h="194002">
                <a:tc rowSpan="2">
                  <a:txBody>
                    <a:bodyPr/>
                    <a:lstStyle/>
                    <a:p>
                      <a:pPr algn="l"/>
                      <a:r>
                        <a:rPr lang="zh-TW" altLang="en-US" sz="1400" b="1" dirty="0">
                          <a:effectLst/>
                          <a:latin typeface="微軟正黑體" panose="020B0604030504040204" pitchFamily="34" charset="-120"/>
                          <a:ea typeface="微軟正黑體" panose="020B0604030504040204" pitchFamily="34" charset="-120"/>
                        </a:rPr>
                        <a:t>描述信息</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algn="l"/>
                      <a:r>
                        <a:rPr lang="zh-TW" altLang="en-US" sz="1400" b="1" dirty="0">
                          <a:effectLst/>
                          <a:latin typeface="微軟正黑體" panose="020B0604030504040204" pitchFamily="34" charset="-120"/>
                          <a:ea typeface="微軟正黑體" panose="020B0604030504040204" pitchFamily="34" charset="-120"/>
                        </a:rPr>
                        <a:t>類別</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gridSpan="5">
                  <a:txBody>
                    <a:bodyPr/>
                    <a:lstStyle/>
                    <a:p>
                      <a:pPr algn="ctr"/>
                      <a:r>
                        <a:rPr lang="zh-TW" altLang="en-US" sz="1600" b="1" dirty="0">
                          <a:effectLst/>
                          <a:latin typeface="微軟正黑體" panose="020B0604030504040204" pitchFamily="34" charset="-120"/>
                          <a:ea typeface="微軟正黑體" panose="020B0604030504040204" pitchFamily="34" charset="-120"/>
                        </a:rPr>
                        <a:t>場景</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pPr algn="ctr"/>
                      <a:endParaRPr lang="zh-TW" altLang="en-US" sz="1600" b="1" dirty="0">
                        <a:effectLst/>
                        <a:latin typeface="微軟正黑體" panose="020B0604030504040204" pitchFamily="34" charset="-120"/>
                        <a:ea typeface="微軟正黑體" panose="020B0604030504040204" pitchFamily="34" charset="-120"/>
                      </a:endParaRP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54212039"/>
                  </a:ext>
                </a:extLst>
              </a:tr>
              <a:tr h="444953">
                <a:tc vMerge="1">
                  <a:txBody>
                    <a:bodyPr/>
                    <a:lstStyle/>
                    <a:p>
                      <a:endParaRPr lang="zh-TW" altLang="en-US"/>
                    </a:p>
                  </a:txBody>
                  <a:tcPr/>
                </a:tc>
                <a:tc vMerge="1">
                  <a:txBody>
                    <a:bodyPr/>
                    <a:lstStyle/>
                    <a:p>
                      <a:endParaRPr lang="zh-TW" altLang="en-US"/>
                    </a:p>
                  </a:txBody>
                  <a:tcPr/>
                </a:tc>
                <a:tc>
                  <a:txBody>
                    <a:bodyPr/>
                    <a:lstStyle/>
                    <a:p>
                      <a:pPr algn="l"/>
                      <a:r>
                        <a:rPr lang="zh-TW" altLang="en-US" sz="1400" b="1" dirty="0">
                          <a:effectLst/>
                          <a:latin typeface="微軟正黑體" panose="020B0604030504040204" pitchFamily="34" charset="-120"/>
                          <a:ea typeface="微軟正黑體" panose="020B0604030504040204" pitchFamily="34" charset="-120"/>
                        </a:rPr>
                        <a:t>無信息</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zh-TW" altLang="en-US" sz="1400" b="1" dirty="0">
                          <a:effectLst/>
                          <a:latin typeface="微軟正黑體" panose="020B0604030504040204" pitchFamily="34" charset="-120"/>
                          <a:ea typeface="微軟正黑體" panose="020B0604030504040204" pitchFamily="34" charset="-120"/>
                        </a:rPr>
                        <a:t>出口指示牌</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zh-TW" altLang="en-US" sz="1400" b="1" dirty="0">
                          <a:effectLst/>
                          <a:latin typeface="微軟正黑體" panose="020B0604030504040204" pitchFamily="34" charset="-120"/>
                          <a:ea typeface="微軟正黑體" panose="020B0604030504040204" pitchFamily="34" charset="-120"/>
                        </a:rPr>
                        <a:t>方向</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zh-TW" altLang="en-US" sz="1400" b="1" dirty="0">
                          <a:effectLst/>
                          <a:latin typeface="微軟正黑體" panose="020B0604030504040204" pitchFamily="34" charset="-120"/>
                          <a:ea typeface="微軟正黑體" panose="020B0604030504040204" pitchFamily="34" charset="-120"/>
                        </a:rPr>
                        <a:t>驗證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a:r>
                        <a:rPr lang="zh-TW" altLang="en-US" sz="1400" b="1" dirty="0">
                          <a:effectLst/>
                          <a:latin typeface="微軟正黑體" panose="020B0604030504040204" pitchFamily="34" charset="-120"/>
                          <a:ea typeface="微軟正黑體" panose="020B0604030504040204" pitchFamily="34" charset="-120"/>
                        </a:rPr>
                        <a:t>合計</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319436036"/>
                  </a:ext>
                </a:extLst>
              </a:tr>
              <a:tr h="239410">
                <a:tc rowSpan="2">
                  <a:txBody>
                    <a:bodyPr/>
                    <a:lstStyle/>
                    <a:p>
                      <a:pPr algn="l"/>
                      <a:r>
                        <a:rPr lang="zh-TW" altLang="en-US" sz="1400" dirty="0">
                          <a:effectLst/>
                          <a:latin typeface="微軟正黑體" panose="020B0604030504040204" pitchFamily="34" charset="-120"/>
                          <a:ea typeface="微軟正黑體" panose="020B0604030504040204" pitchFamily="34" charset="-120"/>
                        </a:rPr>
                        <a:t>性別</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400" dirty="0">
                          <a:effectLst/>
                          <a:latin typeface="微軟正黑體" panose="020B0604030504040204" pitchFamily="34" charset="-120"/>
                          <a:ea typeface="微軟正黑體" panose="020B0604030504040204" pitchFamily="34" charset="-120"/>
                        </a:rPr>
                        <a:t>男性</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17</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13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16</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4148728"/>
                  </a:ext>
                </a:extLst>
              </a:tr>
              <a:tr h="239410">
                <a:tc vMerge="1">
                  <a:txBody>
                    <a:bodyPr/>
                    <a:lstStyle/>
                    <a:p>
                      <a:endParaRPr lang="zh-TW" altLang="en-US"/>
                    </a:p>
                  </a:txBody>
                  <a:tcPr/>
                </a:tc>
                <a:tc>
                  <a:txBody>
                    <a:bodyPr/>
                    <a:lstStyle/>
                    <a:p>
                      <a:pPr algn="l"/>
                      <a:r>
                        <a:rPr lang="zh-TW" altLang="en-US" sz="1400" dirty="0">
                          <a:effectLst/>
                          <a:latin typeface="微軟正黑體" panose="020B0604030504040204" pitchFamily="34" charset="-120"/>
                          <a:ea typeface="微軟正黑體" panose="020B0604030504040204" pitchFamily="34" charset="-120"/>
                        </a:rPr>
                        <a:t>女性</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7</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10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669528"/>
                  </a:ext>
                </a:extLst>
              </a:tr>
              <a:tr h="239410">
                <a:tc rowSpan="5">
                  <a:txBody>
                    <a:bodyPr/>
                    <a:lstStyle/>
                    <a:p>
                      <a:pPr algn="l"/>
                      <a:r>
                        <a:rPr lang="zh-TW" altLang="en-US" sz="1400" dirty="0">
                          <a:effectLst/>
                          <a:latin typeface="微軟正黑體" panose="020B0604030504040204" pitchFamily="34" charset="-120"/>
                          <a:ea typeface="微軟正黑體" panose="020B0604030504040204" pitchFamily="34" charset="-120"/>
                        </a:rPr>
                        <a:t>年齡</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&lt;18</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98978800"/>
                  </a:ext>
                </a:extLst>
              </a:tr>
              <a:tr h="239410">
                <a:tc vMerge="1">
                  <a:txBody>
                    <a:bodyPr/>
                    <a:lstStyle/>
                    <a:p>
                      <a:endParaRPr lang="zh-TW" altLang="en-US"/>
                    </a:p>
                  </a:txBody>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18–25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9</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16</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257376672"/>
                  </a:ext>
                </a:extLst>
              </a:tr>
              <a:tr h="239410">
                <a:tc vMerge="1">
                  <a:txBody>
                    <a:bodyPr/>
                    <a:lstStyle/>
                    <a:p>
                      <a:endParaRPr lang="zh-TW" altLang="en-US"/>
                    </a:p>
                  </a:txBody>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26–35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8</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8</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7</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7</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7857735"/>
                  </a:ext>
                </a:extLst>
              </a:tr>
              <a:tr h="239410">
                <a:tc vMerge="1">
                  <a:txBody>
                    <a:bodyPr/>
                    <a:lstStyle/>
                    <a:p>
                      <a:endParaRPr lang="zh-TW" altLang="en-US"/>
                    </a:p>
                  </a:txBody>
                  <a:tcPr/>
                </a:tc>
                <a:tc>
                  <a:txBody>
                    <a:bodyPr/>
                    <a:lstStyle/>
                    <a:p>
                      <a:pPr algn="l"/>
                      <a:r>
                        <a:rPr lang="en-US" altLang="zh-TW" sz="1400">
                          <a:effectLst/>
                          <a:latin typeface="微軟正黑體" panose="020B0604030504040204" pitchFamily="34" charset="-120"/>
                          <a:ea typeface="微軟正黑體" panose="020B0604030504040204" pitchFamily="34" charset="-120"/>
                        </a:rPr>
                        <a:t>36–45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721425440"/>
                  </a:ext>
                </a:extLst>
              </a:tr>
              <a:tr h="239410">
                <a:tc vMerge="1">
                  <a:txBody>
                    <a:bodyPr/>
                    <a:lstStyle/>
                    <a:p>
                      <a:endParaRPr lang="zh-TW" altLang="en-US"/>
                    </a:p>
                  </a:txBody>
                  <a:tcPr/>
                </a:tc>
                <a:tc>
                  <a:txBody>
                    <a:bodyPr/>
                    <a:lstStyle/>
                    <a:p>
                      <a:pPr algn="l"/>
                      <a:r>
                        <a:rPr lang="en-US" altLang="zh-TW" sz="1400">
                          <a:effectLst/>
                          <a:latin typeface="微軟正黑體" panose="020B0604030504040204" pitchFamily="34" charset="-120"/>
                          <a:ea typeface="微軟正黑體" panose="020B0604030504040204" pitchFamily="34" charset="-120"/>
                        </a:rPr>
                        <a:t>&gt;45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12681642"/>
                  </a:ext>
                </a:extLst>
              </a:tr>
              <a:tr h="444953">
                <a:tc rowSpan="5">
                  <a:txBody>
                    <a:bodyPr/>
                    <a:lstStyle/>
                    <a:p>
                      <a:pPr algn="l"/>
                      <a:r>
                        <a:rPr lang="zh-TW" altLang="en-US" sz="1400" dirty="0">
                          <a:effectLst/>
                          <a:latin typeface="微軟正黑體" panose="020B0604030504040204" pitchFamily="34" charset="-120"/>
                          <a:ea typeface="微軟正黑體" panose="020B0604030504040204" pitchFamily="34" charset="-120"/>
                        </a:rPr>
                        <a:t>對建築</a:t>
                      </a:r>
                      <a:endParaRPr lang="en-US" altLang="zh-TW" sz="1400" dirty="0">
                        <a:effectLst/>
                        <a:latin typeface="微軟正黑體" panose="020B0604030504040204" pitchFamily="34" charset="-120"/>
                        <a:ea typeface="微軟正黑體" panose="020B0604030504040204" pitchFamily="34" charset="-120"/>
                      </a:endParaRPr>
                    </a:p>
                    <a:p>
                      <a:pPr algn="l"/>
                      <a:r>
                        <a:rPr lang="zh-TW" altLang="en-US" sz="1400" dirty="0">
                          <a:effectLst/>
                          <a:latin typeface="微軟正黑體" panose="020B0604030504040204" pitchFamily="34" charset="-120"/>
                          <a:ea typeface="微軟正黑體" panose="020B0604030504040204" pitchFamily="34" charset="-120"/>
                        </a:rPr>
                        <a:t>熟悉度</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400" dirty="0">
                          <a:effectLst/>
                          <a:latin typeface="微軟正黑體" panose="020B0604030504040204" pitchFamily="34" charset="-120"/>
                          <a:ea typeface="微軟正黑體" panose="020B0604030504040204" pitchFamily="34" charset="-120"/>
                        </a:rPr>
                        <a:t>一點都不熟悉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6</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1010259"/>
                  </a:ext>
                </a:extLst>
              </a:tr>
              <a:tr h="277718">
                <a:tc vMerge="1">
                  <a:txBody>
                    <a:bodyPr/>
                    <a:lstStyle/>
                    <a:p>
                      <a:endParaRPr lang="zh-TW" altLang="en-US"/>
                    </a:p>
                  </a:txBody>
                  <a:tcPr/>
                </a:tc>
                <a:tc>
                  <a:txBody>
                    <a:bodyPr/>
                    <a:lstStyle/>
                    <a:p>
                      <a:pPr algn="l"/>
                      <a:r>
                        <a:rPr lang="zh-TW" altLang="en-US" sz="1400">
                          <a:effectLst/>
                          <a:latin typeface="微軟正黑體" panose="020B0604030504040204" pitchFamily="34" charset="-120"/>
                          <a:ea typeface="微軟正黑體" panose="020B0604030504040204" pitchFamily="34" charset="-120"/>
                        </a:rPr>
                        <a:t>有點熟悉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10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7025465"/>
                  </a:ext>
                </a:extLst>
              </a:tr>
              <a:tr h="277718">
                <a:tc vMerge="1">
                  <a:txBody>
                    <a:bodyPr/>
                    <a:lstStyle/>
                    <a:p>
                      <a:endParaRPr lang="zh-TW" altLang="en-US"/>
                    </a:p>
                  </a:txBody>
                  <a:tcPr/>
                </a:tc>
                <a:tc>
                  <a:txBody>
                    <a:bodyPr/>
                    <a:lstStyle/>
                    <a:p>
                      <a:pPr algn="l"/>
                      <a:r>
                        <a:rPr lang="zh-TW" altLang="en-US" sz="1400">
                          <a:effectLst/>
                          <a:latin typeface="微軟正黑體" panose="020B0604030504040204" pitchFamily="34" charset="-120"/>
                          <a:ea typeface="微軟正黑體" panose="020B0604030504040204" pitchFamily="34" charset="-120"/>
                        </a:rPr>
                        <a:t>比較熟悉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4</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4</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208058"/>
                  </a:ext>
                </a:extLst>
              </a:tr>
              <a:tr h="277718">
                <a:tc vMerge="1">
                  <a:txBody>
                    <a:bodyPr/>
                    <a:lstStyle/>
                    <a:p>
                      <a:endParaRPr lang="zh-TW" altLang="en-US"/>
                    </a:p>
                  </a:txBody>
                  <a:tcPr/>
                </a:tc>
                <a:tc>
                  <a:txBody>
                    <a:bodyPr/>
                    <a:lstStyle/>
                    <a:p>
                      <a:pPr algn="l"/>
                      <a:r>
                        <a:rPr lang="zh-TW" altLang="en-US" sz="1400">
                          <a:effectLst/>
                          <a:latin typeface="微軟正黑體" panose="020B0604030504040204" pitchFamily="34" charset="-120"/>
                          <a:ea typeface="微軟正黑體" panose="020B0604030504040204" pitchFamily="34" charset="-120"/>
                        </a:rPr>
                        <a:t>很熟悉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7628809"/>
                  </a:ext>
                </a:extLst>
              </a:tr>
              <a:tr h="277718">
                <a:tc vMerge="1">
                  <a:txBody>
                    <a:bodyPr/>
                    <a:lstStyle/>
                    <a:p>
                      <a:endParaRPr lang="zh-TW" altLang="en-US"/>
                    </a:p>
                  </a:txBody>
                  <a:tcPr/>
                </a:tc>
                <a:tc>
                  <a:txBody>
                    <a:bodyPr/>
                    <a:lstStyle/>
                    <a:p>
                      <a:pPr algn="l"/>
                      <a:r>
                        <a:rPr lang="zh-TW" altLang="en-US" sz="1400">
                          <a:effectLst/>
                          <a:latin typeface="微軟正黑體" panose="020B0604030504040204" pitchFamily="34" charset="-120"/>
                          <a:ea typeface="微軟正黑體" panose="020B0604030504040204" pitchFamily="34" charset="-120"/>
                        </a:rPr>
                        <a:t>極其熟悉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a:effectLst/>
                          <a:latin typeface="微軟正黑體" panose="020B0604030504040204" pitchFamily="34" charset="-120"/>
                          <a:ea typeface="微軟正黑體" panose="020B0604030504040204" pitchFamily="34" charset="-120"/>
                        </a:rPr>
                        <a:t>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211167"/>
                  </a:ext>
                </a:extLst>
              </a:tr>
              <a:tr h="239410">
                <a:tc rowSpan="5">
                  <a:txBody>
                    <a:bodyPr/>
                    <a:lstStyle/>
                    <a:p>
                      <a:pPr algn="l"/>
                      <a:r>
                        <a:rPr lang="zh-TW" altLang="en-US" sz="1400" dirty="0">
                          <a:effectLst/>
                          <a:latin typeface="微軟正黑體" panose="020B0604030504040204" pitchFamily="34" charset="-120"/>
                          <a:ea typeface="微軟正黑體" panose="020B0604030504040204" pitchFamily="34" charset="-120"/>
                        </a:rPr>
                        <a:t>以往</a:t>
                      </a:r>
                      <a:endParaRPr lang="en-US" altLang="zh-TW" sz="1400" dirty="0">
                        <a:effectLst/>
                        <a:latin typeface="微軟正黑體" panose="020B0604030504040204" pitchFamily="34" charset="-120"/>
                        <a:ea typeface="微軟正黑體" panose="020B0604030504040204" pitchFamily="34" charset="-120"/>
                      </a:endParaRPr>
                    </a:p>
                    <a:p>
                      <a:pPr algn="l"/>
                      <a:r>
                        <a:rPr lang="en-US" sz="1400" dirty="0">
                          <a:effectLst/>
                          <a:latin typeface="微軟正黑體" panose="020B0604030504040204" pitchFamily="34" charset="-120"/>
                          <a:ea typeface="微軟正黑體" panose="020B0604030504040204" pitchFamily="34" charset="-120"/>
                        </a:rPr>
                        <a:t>VR </a:t>
                      </a:r>
                      <a:r>
                        <a:rPr lang="zh-TW" altLang="en-US" sz="1400" dirty="0">
                          <a:effectLst/>
                          <a:latin typeface="微軟正黑體" panose="020B0604030504040204" pitchFamily="34" charset="-120"/>
                          <a:ea typeface="微軟正黑體" panose="020B0604030504040204" pitchFamily="34" charset="-120"/>
                        </a:rPr>
                        <a:t>體驗</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zh-TW" altLang="en-US" sz="1400" dirty="0">
                          <a:effectLst/>
                          <a:latin typeface="微軟正黑體" panose="020B0604030504040204" pitchFamily="34" charset="-120"/>
                          <a:ea typeface="微軟正黑體" panose="020B0604030504040204" pitchFamily="34" charset="-120"/>
                        </a:rPr>
                        <a:t>沒有</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9</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7</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5</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9</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8521803"/>
                  </a:ext>
                </a:extLst>
              </a:tr>
              <a:tr h="239410">
                <a:tc vMerge="1">
                  <a:txBody>
                    <a:bodyPr/>
                    <a:lstStyle/>
                    <a:p>
                      <a:endParaRPr lang="zh-TW" altLang="en-US"/>
                    </a:p>
                  </a:txBody>
                  <a:tcPr/>
                </a:tc>
                <a:tc>
                  <a:txBody>
                    <a:bodyPr/>
                    <a:lstStyle/>
                    <a:p>
                      <a:pPr algn="l"/>
                      <a:r>
                        <a:rPr lang="zh-TW" altLang="en-US" sz="1400" dirty="0">
                          <a:effectLst/>
                          <a:latin typeface="微軟正黑體" panose="020B0604030504040204" pitchFamily="34" charset="-120"/>
                          <a:ea typeface="微軟正黑體" panose="020B0604030504040204" pitchFamily="34" charset="-120"/>
                        </a:rPr>
                        <a:t>偶爾</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9</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43547533"/>
                  </a:ext>
                </a:extLst>
              </a:tr>
              <a:tr h="277718">
                <a:tc vMerge="1">
                  <a:txBody>
                    <a:bodyPr/>
                    <a:lstStyle/>
                    <a:p>
                      <a:endParaRPr lang="zh-TW" altLang="en-US"/>
                    </a:p>
                  </a:txBody>
                  <a:tcPr/>
                </a:tc>
                <a:tc>
                  <a:txBody>
                    <a:bodyPr/>
                    <a:lstStyle/>
                    <a:p>
                      <a:pPr algn="l"/>
                      <a:r>
                        <a:rPr lang="zh-TW" altLang="en-US" sz="1400" dirty="0">
                          <a:effectLst/>
                          <a:latin typeface="微軟正黑體" panose="020B0604030504040204" pitchFamily="34" charset="-120"/>
                          <a:ea typeface="微軟正黑體" panose="020B0604030504040204" pitchFamily="34" charset="-120"/>
                        </a:rPr>
                        <a:t>頻繁</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7</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2</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3</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231367"/>
                  </a:ext>
                </a:extLst>
              </a:tr>
              <a:tr h="239410">
                <a:tc vMerge="1">
                  <a:txBody>
                    <a:bodyPr/>
                    <a:lstStyle/>
                    <a:p>
                      <a:endParaRPr lang="zh-TW" altLang="en-US"/>
                    </a:p>
                  </a:txBody>
                  <a:tcPr/>
                </a:tc>
                <a:tc>
                  <a:txBody>
                    <a:bodyPr/>
                    <a:lstStyle/>
                    <a:p>
                      <a:pPr algn="l"/>
                      <a:r>
                        <a:rPr lang="zh-TW" altLang="en-US" sz="1400">
                          <a:effectLst/>
                          <a:latin typeface="微軟正黑體" panose="020B0604030504040204" pitchFamily="34" charset="-120"/>
                          <a:ea typeface="微軟正黑體" panose="020B0604030504040204" pitchFamily="34" charset="-120"/>
                        </a:rPr>
                        <a:t>通常</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840791118"/>
                  </a:ext>
                </a:extLst>
              </a:tr>
              <a:tr h="239410">
                <a:tc vMerge="1">
                  <a:txBody>
                    <a:bodyPr/>
                    <a:lstStyle/>
                    <a:p>
                      <a:endParaRPr lang="zh-TW" altLang="en-US"/>
                    </a:p>
                  </a:txBody>
                  <a:tcPr/>
                </a:tc>
                <a:tc>
                  <a:txBody>
                    <a:bodyPr/>
                    <a:lstStyle/>
                    <a:p>
                      <a:pPr algn="l"/>
                      <a:r>
                        <a:rPr lang="zh-TW" altLang="en-US" sz="1400">
                          <a:effectLst/>
                          <a:latin typeface="微軟正黑體" panose="020B0604030504040204" pitchFamily="34" charset="-120"/>
                          <a:ea typeface="微軟正黑體" panose="020B0604030504040204" pitchFamily="34" charset="-120"/>
                        </a:rPr>
                        <a:t>總是</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1</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en-US" altLang="zh-TW" sz="1400" dirty="0">
                          <a:effectLst/>
                          <a:latin typeface="微軟正黑體" panose="020B0604030504040204" pitchFamily="34" charset="-120"/>
                          <a:ea typeface="微軟正黑體" panose="020B0604030504040204" pitchFamily="34" charset="-120"/>
                        </a:rPr>
                        <a:t>0</a:t>
                      </a:r>
                    </a:p>
                  </a:txBody>
                  <a:tcPr marL="15067" marR="15067" marT="15067" marB="150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zh-TW" sz="1400" b="1" kern="1200" dirty="0">
                          <a:solidFill>
                            <a:schemeClr val="tx1"/>
                          </a:solidFill>
                          <a:effectLst/>
                          <a:latin typeface="微軟正黑體" panose="020B0604030504040204" pitchFamily="34" charset="-120"/>
                          <a:ea typeface="微軟正黑體" panose="020B0604030504040204" pitchFamily="34" charset="-120"/>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842035425"/>
                  </a:ext>
                </a:extLst>
              </a:tr>
            </a:tbl>
          </a:graphicData>
        </a:graphic>
      </p:graphicFrame>
      <p:sp>
        <p:nvSpPr>
          <p:cNvPr id="11" name="文字方塊 10">
            <a:extLst>
              <a:ext uri="{FF2B5EF4-FFF2-40B4-BE49-F238E27FC236}">
                <a16:creationId xmlns:a16="http://schemas.microsoft.com/office/drawing/2014/main" id="{E95E67E1-C6DF-4E97-BC6A-CF8AC536A005}"/>
              </a:ext>
            </a:extLst>
          </p:cNvPr>
          <p:cNvSpPr txBox="1"/>
          <p:nvPr/>
        </p:nvSpPr>
        <p:spPr>
          <a:xfrm>
            <a:off x="8010525" y="3062442"/>
            <a:ext cx="3899578" cy="923330"/>
          </a:xfrm>
          <a:prstGeom prst="rect">
            <a:avLst/>
          </a:prstGeom>
          <a:noFill/>
        </p:spPr>
        <p:txBody>
          <a:bodyPr wrap="square">
            <a:spAutoFit/>
          </a:bodyPr>
          <a:lstStyle/>
          <a:p>
            <a:r>
              <a:rPr lang="zh-TW" altLang="en-US" b="0" i="0" dirty="0">
                <a:solidFill>
                  <a:srgbClr val="2E2E2E"/>
                </a:solidFill>
                <a:effectLst/>
                <a:latin typeface="微軟正黑體" panose="020B0604030504040204" pitchFamily="34" charset="-120"/>
                <a:ea typeface="微軟正黑體" panose="020B0604030504040204" pitchFamily="34" charset="-120"/>
              </a:rPr>
              <a:t>總共有 </a:t>
            </a:r>
            <a:r>
              <a:rPr lang="en-US" altLang="zh-TW" b="0" i="0" dirty="0">
                <a:solidFill>
                  <a:srgbClr val="2E2E2E"/>
                </a:solidFill>
                <a:effectLst/>
                <a:latin typeface="微軟正黑體" panose="020B0604030504040204" pitchFamily="34" charset="-120"/>
                <a:ea typeface="微軟正黑體" panose="020B0604030504040204" pitchFamily="34" charset="-120"/>
              </a:rPr>
              <a:t>95 </a:t>
            </a:r>
            <a:r>
              <a:rPr lang="zh-TW" altLang="en-US" b="0" i="0" dirty="0">
                <a:solidFill>
                  <a:srgbClr val="2E2E2E"/>
                </a:solidFill>
                <a:effectLst/>
                <a:latin typeface="微軟正黑體" panose="020B0604030504040204" pitchFamily="34" charset="-120"/>
                <a:ea typeface="微軟正黑體" panose="020B0604030504040204" pitchFamily="34" charset="-120"/>
              </a:rPr>
              <a:t>名參與者參加了 </a:t>
            </a:r>
            <a:r>
              <a:rPr lang="en-US" altLang="zh-TW" b="0" i="0" dirty="0">
                <a:solidFill>
                  <a:srgbClr val="2E2E2E"/>
                </a:solidFill>
                <a:effectLst/>
                <a:latin typeface="微軟正黑體" panose="020B0604030504040204" pitchFamily="34" charset="-120"/>
                <a:ea typeface="微軟正黑體" panose="020B0604030504040204" pitchFamily="34" charset="-120"/>
              </a:rPr>
              <a:t>VR </a:t>
            </a:r>
            <a:r>
              <a:rPr lang="zh-TW" altLang="en-US" b="0" i="0" dirty="0">
                <a:solidFill>
                  <a:srgbClr val="2E2E2E"/>
                </a:solidFill>
                <a:effectLst/>
                <a:latin typeface="微軟正黑體" panose="020B0604030504040204" pitchFamily="34" charset="-120"/>
                <a:ea typeface="微軟正黑體" panose="020B0604030504040204" pitchFamily="34" charset="-120"/>
              </a:rPr>
              <a:t>實驗，其中只有 </a:t>
            </a:r>
            <a:r>
              <a:rPr lang="en-US" altLang="zh-TW" b="0" i="0" dirty="0">
                <a:solidFill>
                  <a:srgbClr val="2E2E2E"/>
                </a:solidFill>
                <a:effectLst/>
                <a:latin typeface="微軟正黑體" panose="020B0604030504040204" pitchFamily="34" charset="-120"/>
                <a:ea typeface="微軟正黑體" panose="020B0604030504040204" pitchFamily="34" charset="-120"/>
              </a:rPr>
              <a:t>94 </a:t>
            </a:r>
            <a:r>
              <a:rPr lang="zh-TW" altLang="en-US" b="0" i="0" dirty="0">
                <a:solidFill>
                  <a:srgbClr val="2E2E2E"/>
                </a:solidFill>
                <a:effectLst/>
                <a:latin typeface="微軟正黑體" panose="020B0604030504040204" pitchFamily="34" charset="-120"/>
                <a:ea typeface="微軟正黑體" panose="020B0604030504040204" pitchFamily="34" charset="-120"/>
              </a:rPr>
              <a:t>人參與了數據分析，因為一個人在實驗結束前未能做出選擇</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8184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3.2.2 .</a:t>
            </a:r>
            <a:r>
              <a:rPr lang="zh-TW" altLang="en-US" sz="2400" dirty="0">
                <a:latin typeface="微軟正黑體" panose="020B0604030504040204" pitchFamily="34" charset="-120"/>
                <a:ea typeface="微軟正黑體" panose="020B0604030504040204" pitchFamily="34" charset="-120"/>
              </a:rPr>
              <a:t>實驗場景</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16</a:t>
            </a:fld>
            <a:endParaRPr lang="zh-TW" altLang="en-US"/>
          </a:p>
        </p:txBody>
      </p:sp>
      <p:sp>
        <p:nvSpPr>
          <p:cNvPr id="11" name="文字方塊 10">
            <a:extLst>
              <a:ext uri="{FF2B5EF4-FFF2-40B4-BE49-F238E27FC236}">
                <a16:creationId xmlns:a16="http://schemas.microsoft.com/office/drawing/2014/main" id="{09513932-007F-4A3D-BAEC-AE9F29CD110B}"/>
              </a:ext>
            </a:extLst>
          </p:cNvPr>
          <p:cNvSpPr txBox="1"/>
          <p:nvPr/>
        </p:nvSpPr>
        <p:spPr>
          <a:xfrm>
            <a:off x="729006" y="1423618"/>
            <a:ext cx="10218655" cy="2817566"/>
          </a:xfrm>
          <a:prstGeom prst="rect">
            <a:avLst/>
          </a:prstGeom>
          <a:noFill/>
        </p:spPr>
        <p:txBody>
          <a:bodyPr wrap="square">
            <a:spAutoFit/>
          </a:bodyPr>
          <a:lstStyle/>
          <a:p>
            <a:pPr marL="457200" indent="-457200">
              <a:lnSpc>
                <a:spcPct val="125000"/>
              </a:lnSpc>
              <a:buFont typeface="+mj-lt"/>
              <a:buAutoNum type="arabicPeriod"/>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無信息場景</a:t>
            </a:r>
            <a:r>
              <a:rPr lang="zh-TW" altLang="en-US" sz="2400" dirty="0">
                <a:latin typeface="微軟正黑體" panose="020B0604030504040204" pitchFamily="34" charset="-120"/>
                <a:ea typeface="微軟正黑體" panose="020B0604030504040204" pitchFamily="34" charset="-120"/>
              </a:rPr>
              <a:t>：此場景中未添加額外信息（圖 </a:t>
            </a:r>
            <a:r>
              <a:rPr lang="en-US" altLang="zh-TW" sz="2400" dirty="0">
                <a:latin typeface="微軟正黑體" panose="020B0604030504040204" pitchFamily="34" charset="-120"/>
                <a:ea typeface="微軟正黑體" panose="020B0604030504040204" pitchFamily="34" charset="-120"/>
              </a:rPr>
              <a:t>5a</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出口標誌場景</a:t>
            </a:r>
            <a:r>
              <a:rPr lang="zh-TW" altLang="en-US" sz="2400" dirty="0">
                <a:latin typeface="微軟正黑體" panose="020B0604030504040204" pitchFamily="34" charset="-120"/>
                <a:ea typeface="微軟正黑體" panose="020B0604030504040204" pitchFamily="34" charset="-120"/>
              </a:rPr>
              <a:t>：通過在環境中添加八個尺寸比原始標誌更大的緊急出口標誌，提高能見度。</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方向場景</a:t>
            </a:r>
            <a:r>
              <a:rPr lang="zh-TW" altLang="en-US" sz="2400" dirty="0">
                <a:latin typeface="微軟正黑體" panose="020B0604030504040204" pitchFamily="34" charset="-120"/>
                <a:ea typeface="微軟正黑體" panose="020B0604030504040204" pitchFamily="34" charset="-120"/>
              </a:rPr>
              <a:t>：在參與者視線前地板上加了四個白色箭頭，分別指向直接連接出口（即出口</a:t>
            </a:r>
            <a:r>
              <a:rPr lang="en-US" altLang="zh-TW" sz="2400" dirty="0">
                <a:latin typeface="微軟正黑體" panose="020B0604030504040204" pitchFamily="34" charset="-120"/>
                <a:ea typeface="微軟正黑體" panose="020B0604030504040204" pitchFamily="34" charset="-120"/>
              </a:rPr>
              <a:t>B</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C</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D</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E</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）和建築物外的四個方向（圖</a:t>
            </a:r>
            <a:r>
              <a:rPr lang="en-US" altLang="zh-TW" sz="2400" dirty="0">
                <a:latin typeface="微軟正黑體" panose="020B0604030504040204" pitchFamily="34" charset="-120"/>
                <a:ea typeface="微軟正黑體" panose="020B0604030504040204" pitchFamily="34" charset="-120"/>
              </a:rPr>
              <a:t>5c)</a:t>
            </a:r>
            <a:r>
              <a:rPr lang="zh-TW" altLang="en-US" sz="2400" dirty="0">
                <a:latin typeface="微軟正黑體" panose="020B0604030504040204" pitchFamily="34" charset="-120"/>
                <a:ea typeface="微軟正黑體" panose="020B0604030504040204" pitchFamily="34" charset="-120"/>
              </a:rPr>
              <a:t>。箭頭旨在告知參與者不易觀察到的出口位置（與出口 </a:t>
            </a:r>
            <a:r>
              <a:rPr lang="en-US" altLang="zh-TW" sz="2400" dirty="0">
                <a:latin typeface="微軟正黑體" panose="020B0604030504040204" pitchFamily="34" charset="-120"/>
                <a:ea typeface="微軟正黑體" panose="020B0604030504040204" pitchFamily="34" charset="-120"/>
              </a:rPr>
              <a:t>A1 </a:t>
            </a:r>
            <a:r>
              <a:rPr lang="zh-TW" altLang="en-US" sz="2400" dirty="0">
                <a:latin typeface="微軟正黑體" panose="020B0604030504040204" pitchFamily="34" charset="-120"/>
                <a:ea typeface="微軟正黑體" panose="020B0604030504040204" pitchFamily="34" charset="-120"/>
              </a:rPr>
              <a:t>和 </a:t>
            </a:r>
            <a:r>
              <a:rPr lang="en-US" altLang="zh-TW" sz="2400" dirty="0">
                <a:latin typeface="微軟正黑體" panose="020B0604030504040204" pitchFamily="34" charset="-120"/>
                <a:ea typeface="微軟正黑體" panose="020B0604030504040204" pitchFamily="34" charset="-120"/>
              </a:rPr>
              <a:t>A2 </a:t>
            </a:r>
            <a:r>
              <a:rPr lang="zh-TW" altLang="en-US" sz="2400" dirty="0">
                <a:latin typeface="微軟正黑體" panose="020B0604030504040204" pitchFamily="34" charset="-120"/>
                <a:ea typeface="微軟正黑體" panose="020B0604030504040204" pitchFamily="34" charset="-120"/>
              </a:rPr>
              <a:t>相比）。</a:t>
            </a:r>
          </a:p>
        </p:txBody>
      </p:sp>
      <p:pic>
        <p:nvPicPr>
          <p:cNvPr id="5122" name="Picture 2">
            <a:extLst>
              <a:ext uri="{FF2B5EF4-FFF2-40B4-BE49-F238E27FC236}">
                <a16:creationId xmlns:a16="http://schemas.microsoft.com/office/drawing/2014/main" id="{1DB51D20-4452-49AF-8431-999CD039CE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12531"/>
            <a:ext cx="12192000" cy="2208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515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3.2.2 .</a:t>
            </a:r>
            <a:r>
              <a:rPr lang="zh-TW" altLang="en-US" sz="2400" dirty="0">
                <a:latin typeface="微軟正黑體" panose="020B0604030504040204" pitchFamily="34" charset="-120"/>
                <a:ea typeface="微軟正黑體" panose="020B0604030504040204" pitchFamily="34" charset="-120"/>
              </a:rPr>
              <a:t>驗證場景</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11" name="文字方塊 10">
            <a:extLst>
              <a:ext uri="{FF2B5EF4-FFF2-40B4-BE49-F238E27FC236}">
                <a16:creationId xmlns:a16="http://schemas.microsoft.com/office/drawing/2014/main" id="{09513932-007F-4A3D-BAEC-AE9F29CD110B}"/>
              </a:ext>
            </a:extLst>
          </p:cNvPr>
          <p:cNvSpPr txBox="1"/>
          <p:nvPr/>
        </p:nvSpPr>
        <p:spPr>
          <a:xfrm>
            <a:off x="729006" y="1423618"/>
            <a:ext cx="10218655" cy="970907"/>
          </a:xfrm>
          <a:prstGeom prst="rect">
            <a:avLst/>
          </a:prstGeom>
          <a:noFill/>
        </p:spPr>
        <p:txBody>
          <a:bodyPr wrap="square">
            <a:spAutoFit/>
          </a:bodyPr>
          <a:lstStyle/>
          <a:p>
            <a:pPr>
              <a:lnSpc>
                <a:spcPct val="125000"/>
              </a:lnSpc>
            </a:pPr>
            <a:r>
              <a:rPr lang="en-US" altLang="zh-TW" sz="2400" b="1" dirty="0">
                <a:solidFill>
                  <a:schemeClr val="accent2">
                    <a:lumMod val="75000"/>
                  </a:schemeClr>
                </a:solidFill>
                <a:latin typeface="微軟正黑體" panose="020B0604030504040204" pitchFamily="34" charset="-120"/>
                <a:ea typeface="微軟正黑體" panose="020B0604030504040204" pitchFamily="34" charset="-120"/>
              </a:rPr>
              <a:t>4.</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   驗證場景</a:t>
            </a:r>
            <a:r>
              <a:rPr lang="zh-TW" altLang="en-US" sz="2400" dirty="0">
                <a:latin typeface="微軟正黑體" panose="020B0604030504040204" pitchFamily="34" charset="-120"/>
                <a:ea typeface="微軟正黑體" panose="020B0604030504040204" pitchFamily="34" charset="-120"/>
              </a:rPr>
              <a:t>：驗證場景向參與者展示了與現實生活中的疏散演習相同的疏散場景。因此，在疏散演習期間在場的學生也出現在其中</a:t>
            </a:r>
            <a:endParaRPr lang="en-US" altLang="zh-TW" sz="2400" dirty="0">
              <a:latin typeface="微軟正黑體" panose="020B0604030504040204" pitchFamily="34" charset="-120"/>
              <a:ea typeface="微軟正黑體" panose="020B0604030504040204" pitchFamily="34" charset="-120"/>
            </a:endParaRPr>
          </a:p>
        </p:txBody>
      </p:sp>
      <p:pic>
        <p:nvPicPr>
          <p:cNvPr id="5124" name="Picture 4">
            <a:extLst>
              <a:ext uri="{FF2B5EF4-FFF2-40B4-BE49-F238E27FC236}">
                <a16:creationId xmlns:a16="http://schemas.microsoft.com/office/drawing/2014/main" id="{A6953BE4-771F-4608-8B1E-3246613855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3157" y="2856190"/>
            <a:ext cx="6199097" cy="300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983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886119" y="449579"/>
            <a:ext cx="5722071" cy="465105"/>
          </a:xfrm>
        </p:spPr>
        <p:txBody>
          <a:bodyPr>
            <a:normAutofit fontScale="90000"/>
          </a:bodyPr>
          <a:lstStyle/>
          <a:p>
            <a:r>
              <a:rPr kumimoji="0" lang="zh-TW" altLang="en-US" sz="60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j-cs"/>
              </a:rPr>
              <a:t>實驗方法 </a:t>
            </a:r>
            <a:r>
              <a:rPr lang="en-US" altLang="zh-TW" sz="2400" dirty="0">
                <a:latin typeface="微軟正黑體" panose="020B0604030504040204" pitchFamily="34" charset="-120"/>
                <a:ea typeface="微軟正黑體" panose="020B0604030504040204" pitchFamily="34" charset="-120"/>
              </a:rPr>
              <a:t>3.2.3 . </a:t>
            </a:r>
            <a:r>
              <a:rPr lang="zh-TW" altLang="en-US" sz="2400" dirty="0">
                <a:latin typeface="微軟正黑體" panose="020B0604030504040204" pitchFamily="34" charset="-120"/>
                <a:ea typeface="微軟正黑體" panose="020B0604030504040204" pitchFamily="34" charset="-120"/>
              </a:rPr>
              <a:t>數據採集</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18</a:t>
            </a:fld>
            <a:endParaRPr lang="zh-TW" altLang="en-US"/>
          </a:p>
        </p:txBody>
      </p:sp>
      <p:sp>
        <p:nvSpPr>
          <p:cNvPr id="11" name="文字方塊 10">
            <a:extLst>
              <a:ext uri="{FF2B5EF4-FFF2-40B4-BE49-F238E27FC236}">
                <a16:creationId xmlns:a16="http://schemas.microsoft.com/office/drawing/2014/main" id="{09513932-007F-4A3D-BAEC-AE9F29CD110B}"/>
              </a:ext>
            </a:extLst>
          </p:cNvPr>
          <p:cNvSpPr txBox="1"/>
          <p:nvPr/>
        </p:nvSpPr>
        <p:spPr>
          <a:xfrm>
            <a:off x="886119" y="1133920"/>
            <a:ext cx="10218655" cy="5587555"/>
          </a:xfrm>
          <a:prstGeom prst="rect">
            <a:avLst/>
          </a:prstGeom>
          <a:noFill/>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通過 </a:t>
            </a:r>
            <a:r>
              <a:rPr lang="en-US" altLang="zh-TW" sz="2400" dirty="0">
                <a:latin typeface="微軟正黑體" panose="020B0604030504040204" pitchFamily="34" charset="-120"/>
                <a:ea typeface="微軟正黑體" panose="020B0604030504040204" pitchFamily="34" charset="-120"/>
              </a:rPr>
              <a:t>VR </a:t>
            </a:r>
            <a:r>
              <a:rPr lang="zh-TW" altLang="en-US" sz="2400" dirty="0">
                <a:latin typeface="微軟正黑體" panose="020B0604030504040204" pitchFamily="34" charset="-120"/>
                <a:ea typeface="微軟正黑體" panose="020B0604030504040204" pitchFamily="34" charset="-120"/>
              </a:rPr>
              <a:t>實驗收集的數據主要有兩個方面：</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a:t>
            </a:r>
            <a:r>
              <a:rPr lang="en-US" altLang="zh-TW" sz="2400" b="1" dirty="0">
                <a:solidFill>
                  <a:schemeClr val="accent2">
                    <a:lumMod val="75000"/>
                  </a:schemeClr>
                </a:solidFill>
                <a:latin typeface="微軟正黑體" panose="020B0604030504040204" pitchFamily="34" charset="-120"/>
                <a:ea typeface="微軟正黑體" panose="020B0604030504040204" pitchFamily="34" charset="-120"/>
              </a:rPr>
              <a:t>1</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）退出選擇行為和</a:t>
            </a: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endParaRPr>
          </a:p>
          <a:p>
            <a:pPr>
              <a:lnSpc>
                <a:spcPct val="125000"/>
              </a:lnSpc>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a:t>
            </a:r>
            <a:r>
              <a:rPr lang="en-US" altLang="zh-TW" sz="2400" b="1" dirty="0">
                <a:solidFill>
                  <a:schemeClr val="accent2">
                    <a:lumMod val="75000"/>
                  </a:schemeClr>
                </a:solidFill>
                <a:latin typeface="微軟正黑體" panose="020B0604030504040204" pitchFamily="34" charset="-120"/>
                <a:ea typeface="微軟正黑體" panose="020B0604030504040204" pitchFamily="34" charset="-120"/>
              </a:rPr>
              <a:t>2</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）參與者對 </a:t>
            </a:r>
            <a:r>
              <a:rPr lang="en-US" altLang="zh-TW" sz="2400" b="1" dirty="0">
                <a:solidFill>
                  <a:schemeClr val="accent2">
                    <a:lumMod val="75000"/>
                  </a:schemeClr>
                </a:solidFill>
                <a:latin typeface="微軟正黑體" panose="020B0604030504040204" pitchFamily="34" charset="-120"/>
                <a:ea typeface="微軟正黑體" panose="020B0604030504040204" pitchFamily="34" charset="-120"/>
              </a:rPr>
              <a:t>VR </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實驗的體驗。</a:t>
            </a: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endParaRPr>
          </a:p>
          <a:p>
            <a:pPr>
              <a:lnSpc>
                <a:spcPct val="125000"/>
              </a:lnSpc>
            </a:pP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為了獲得參與者的退出選擇和參與者對 </a:t>
            </a:r>
            <a:r>
              <a:rPr lang="en-US" altLang="zh-TW" sz="2400" dirty="0">
                <a:latin typeface="微軟正黑體" panose="020B0604030504040204" pitchFamily="34" charset="-120"/>
                <a:ea typeface="微軟正黑體" panose="020B0604030504040204" pitchFamily="34" charset="-120"/>
              </a:rPr>
              <a:t>VR </a:t>
            </a:r>
            <a:r>
              <a:rPr lang="zh-TW" altLang="en-US" sz="2400" dirty="0">
                <a:latin typeface="微軟正黑體" panose="020B0604030504040204" pitchFamily="34" charset="-120"/>
                <a:ea typeface="微軟正黑體" panose="020B0604030504040204" pitchFamily="34" charset="-120"/>
              </a:rPr>
              <a:t>實驗的體驗，參與者被要求在實驗結束後立即完成一份問卷；問卷包含四個部分，即</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）退出選擇行為</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）模擬器疾病問卷（</a:t>
            </a:r>
            <a:r>
              <a:rPr lang="en-US" altLang="zh-TW" sz="2400" dirty="0">
                <a:latin typeface="微軟正黑體" panose="020B0604030504040204" pitchFamily="34" charset="-120"/>
                <a:ea typeface="微軟正黑體" panose="020B0604030504040204" pitchFamily="34" charset="-120"/>
              </a:rPr>
              <a:t>SSQ</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）存在感問卷（</a:t>
            </a:r>
            <a:r>
              <a:rPr lang="en-US" altLang="zh-TW" sz="2400" dirty="0">
                <a:latin typeface="微軟正黑體" panose="020B0604030504040204" pitchFamily="34" charset="-120"/>
                <a:ea typeface="微軟正黑體" panose="020B0604030504040204" pitchFamily="34" charset="-120"/>
              </a:rPr>
              <a:t>PQ</a:t>
            </a:r>
            <a:r>
              <a:rPr lang="zh-TW" altLang="en-US" dirty="0">
                <a:latin typeface="微軟正黑體" panose="020B0604030504040204" pitchFamily="34" charset="-120"/>
                <a:ea typeface="微軟正黑體" panose="020B0604030504040204" pitchFamily="34" charset="-120"/>
              </a:rPr>
              <a:t> ） *</a:t>
            </a:r>
            <a:r>
              <a:rPr lang="zh-TW" altLang="en-US" b="0" i="0" dirty="0">
                <a:solidFill>
                  <a:srgbClr val="2E2E2E"/>
                </a:solidFill>
                <a:effectLst/>
                <a:latin typeface="微軟正黑體" panose="020B0604030504040204" pitchFamily="34" charset="-120"/>
                <a:ea typeface="微軟正黑體" panose="020B0604030504040204" pitchFamily="34" charset="-120"/>
              </a:rPr>
              <a:t>用戶在虛擬環境中感受的五個因素，即參與度、沉浸感、視覺保真度、界面質量和聲音效果</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4</a:t>
            </a:r>
            <a:r>
              <a:rPr lang="zh-TW" altLang="en-US" sz="2400" dirty="0">
                <a:latin typeface="微軟正黑體" panose="020B0604030504040204" pitchFamily="34" charset="-120"/>
                <a:ea typeface="微軟正黑體" panose="020B0604030504040204" pitchFamily="34" charset="-120"/>
              </a:rPr>
              <a:t>）系統可用性量表（</a:t>
            </a:r>
            <a:r>
              <a:rPr lang="en-US" altLang="zh-TW" sz="2400" dirty="0">
                <a:latin typeface="微軟正黑體" panose="020B0604030504040204" pitchFamily="34" charset="-120"/>
                <a:ea typeface="微軟正黑體" panose="020B0604030504040204" pitchFamily="34" charset="-120"/>
              </a:rPr>
              <a:t>SUS</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a:lnSpc>
                <a:spcPct val="125000"/>
              </a:lnSpc>
            </a:pP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05595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19</a:t>
            </a:fld>
            <a:endParaRPr lang="zh-TW" altLang="en-US"/>
          </a:p>
        </p:txBody>
      </p:sp>
      <p:sp>
        <p:nvSpPr>
          <p:cNvPr id="8" name="標題 1"/>
          <p:cNvSpPr txBox="1">
            <a:spLocks/>
          </p:cNvSpPr>
          <p:nvPr/>
        </p:nvSpPr>
        <p:spPr>
          <a:xfrm>
            <a:off x="742949" y="384591"/>
            <a:ext cx="9975327"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現實生活與虛擬現實中退出選擇的比較結果</a:t>
            </a:r>
          </a:p>
        </p:txBody>
      </p:sp>
      <p:sp>
        <p:nvSpPr>
          <p:cNvPr id="2" name="矩形 1"/>
          <p:cNvSpPr/>
          <p:nvPr/>
        </p:nvSpPr>
        <p:spPr>
          <a:xfrm>
            <a:off x="0" y="6356350"/>
            <a:ext cx="5455340" cy="495392"/>
          </a:xfrm>
          <a:prstGeom prst="rect">
            <a:avLst/>
          </a:prstGeom>
        </p:spPr>
        <p:txBody>
          <a:bodyPr wrap="none">
            <a:spAutoFit/>
          </a:bodyPr>
          <a:lstStyle/>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現場實驗和驗證場景中的退出選擇。</a:t>
            </a:r>
          </a:p>
        </p:txBody>
      </p:sp>
      <p:sp>
        <p:nvSpPr>
          <p:cNvPr id="4" name="矩形 3"/>
          <p:cNvSpPr/>
          <p:nvPr/>
        </p:nvSpPr>
        <p:spPr>
          <a:xfrm>
            <a:off x="6085100" y="1145540"/>
            <a:ext cx="5971782" cy="5134226"/>
          </a:xfrm>
          <a:prstGeom prst="rect">
            <a:avLst/>
          </a:prstGeom>
          <a:ln w="38100">
            <a:solidFill>
              <a:srgbClr val="FFC000"/>
            </a:solidFill>
          </a:ln>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在 </a:t>
            </a:r>
            <a:r>
              <a:rPr lang="en-US" altLang="zh-TW" sz="2400" dirty="0">
                <a:latin typeface="微軟正黑體" panose="020B0604030504040204" pitchFamily="34" charset="-120"/>
                <a:ea typeface="微軟正黑體" panose="020B0604030504040204" pitchFamily="34" charset="-120"/>
              </a:rPr>
              <a:t>VR </a:t>
            </a:r>
            <a:r>
              <a:rPr lang="zh-TW" altLang="en-US" sz="2400" dirty="0">
                <a:latin typeface="微軟正黑體" panose="020B0604030504040204" pitchFamily="34" charset="-120"/>
                <a:ea typeface="微軟正黑體" panose="020B0604030504040204" pitchFamily="34" charset="-120"/>
              </a:rPr>
              <a:t>實驗的驗證場景中，</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大多數參與者選擇了出口 </a:t>
            </a:r>
            <a:r>
              <a:rPr lang="en-US" altLang="zh-TW" sz="2400" dirty="0">
                <a:latin typeface="微軟正黑體" panose="020B0604030504040204" pitchFamily="34" charset="-120"/>
                <a:ea typeface="微軟正黑體" panose="020B0604030504040204" pitchFamily="34" charset="-120"/>
              </a:rPr>
              <a:t>A1 </a:t>
            </a:r>
            <a:r>
              <a:rPr lang="zh-TW" altLang="en-US" sz="2400" dirty="0">
                <a:latin typeface="微軟正黑體" panose="020B0604030504040204" pitchFamily="34" charset="-120"/>
                <a:ea typeface="微軟正黑體" panose="020B0604030504040204" pitchFamily="34" charset="-120"/>
              </a:rPr>
              <a:t>和 </a:t>
            </a:r>
            <a:r>
              <a:rPr lang="en-US" altLang="zh-TW" sz="2400" dirty="0">
                <a:latin typeface="微軟正黑體" panose="020B0604030504040204" pitchFamily="34" charset="-120"/>
                <a:ea typeface="微軟正黑體" panose="020B0604030504040204" pitchFamily="34" charset="-120"/>
              </a:rPr>
              <a:t>C</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問卷結果表明，</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從眾行為是影響參與者退出選擇行為的主要來源</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8 </a:t>
            </a:r>
            <a:r>
              <a:rPr lang="zh-TW" altLang="en-US" sz="2400" dirty="0">
                <a:latin typeface="微軟正黑體" panose="020B0604030504040204" pitchFamily="34" charset="-120"/>
                <a:ea typeface="微軟正黑體" panose="020B0604030504040204" pitchFamily="34" charset="-120"/>
              </a:rPr>
              <a:t>名參與者</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選擇出口是因為他們看到其他人向出口走去。</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7</a:t>
            </a:r>
            <a:r>
              <a:rPr lang="zh-TW" altLang="en-US" sz="2400" dirty="0">
                <a:latin typeface="微軟正黑體" panose="020B0604030504040204" pitchFamily="34" charset="-120"/>
                <a:ea typeface="微軟正黑體" panose="020B0604030504040204" pitchFamily="34" charset="-120"/>
              </a:rPr>
              <a:t>名參與者根據最近的距離選擇出口</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7</a:t>
            </a:r>
            <a:r>
              <a:rPr lang="zh-TW" altLang="en-US" sz="2400" dirty="0">
                <a:latin typeface="微軟正黑體" panose="020B0604030504040204" pitchFamily="34" charset="-120"/>
                <a:ea typeface="微軟正黑體" panose="020B0604030504040204" pitchFamily="34" charset="-120"/>
              </a:rPr>
              <a:t>名參與者選擇出口是因為出口能見度好且朝向外面。</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此外，參與者的熟悉程度也被確定為一個影響因素</a:t>
            </a:r>
            <a:endParaRPr lang="zh-TW" altLang="en-US" dirty="0"/>
          </a:p>
        </p:txBody>
      </p:sp>
      <p:graphicFrame>
        <p:nvGraphicFramePr>
          <p:cNvPr id="5" name="表格 4">
            <a:extLst>
              <a:ext uri="{FF2B5EF4-FFF2-40B4-BE49-F238E27FC236}">
                <a16:creationId xmlns:a16="http://schemas.microsoft.com/office/drawing/2014/main" id="{F2F8164D-9D8A-43D8-A90D-7079E3AB080C}"/>
              </a:ext>
            </a:extLst>
          </p:cNvPr>
          <p:cNvGraphicFramePr>
            <a:graphicFrameLocks noGrp="1"/>
          </p:cNvGraphicFramePr>
          <p:nvPr>
            <p:extLst>
              <p:ext uri="{D42A27DB-BD31-4B8C-83A1-F6EECF244321}">
                <p14:modId xmlns:p14="http://schemas.microsoft.com/office/powerpoint/2010/main" val="1006504782"/>
              </p:ext>
            </p:extLst>
          </p:nvPr>
        </p:nvGraphicFramePr>
        <p:xfrm>
          <a:off x="418776" y="2656172"/>
          <a:ext cx="5482403" cy="1950720"/>
        </p:xfrm>
        <a:graphic>
          <a:graphicData uri="http://schemas.openxmlformats.org/drawingml/2006/table">
            <a:tbl>
              <a:tblPr/>
              <a:tblGrid>
                <a:gridCol w="1215986">
                  <a:extLst>
                    <a:ext uri="{9D8B030D-6E8A-4147-A177-3AD203B41FA5}">
                      <a16:colId xmlns:a16="http://schemas.microsoft.com/office/drawing/2014/main" val="3599629587"/>
                    </a:ext>
                  </a:extLst>
                </a:gridCol>
                <a:gridCol w="1215986">
                  <a:extLst>
                    <a:ext uri="{9D8B030D-6E8A-4147-A177-3AD203B41FA5}">
                      <a16:colId xmlns:a16="http://schemas.microsoft.com/office/drawing/2014/main" val="3563670086"/>
                    </a:ext>
                  </a:extLst>
                </a:gridCol>
                <a:gridCol w="1215986">
                  <a:extLst>
                    <a:ext uri="{9D8B030D-6E8A-4147-A177-3AD203B41FA5}">
                      <a16:colId xmlns:a16="http://schemas.microsoft.com/office/drawing/2014/main" val="298582479"/>
                    </a:ext>
                  </a:extLst>
                </a:gridCol>
                <a:gridCol w="1215986">
                  <a:extLst>
                    <a:ext uri="{9D8B030D-6E8A-4147-A177-3AD203B41FA5}">
                      <a16:colId xmlns:a16="http://schemas.microsoft.com/office/drawing/2014/main" val="1690705427"/>
                    </a:ext>
                  </a:extLst>
                </a:gridCol>
                <a:gridCol w="618459">
                  <a:extLst>
                    <a:ext uri="{9D8B030D-6E8A-4147-A177-3AD203B41FA5}">
                      <a16:colId xmlns:a16="http://schemas.microsoft.com/office/drawing/2014/main" val="417653846"/>
                    </a:ext>
                  </a:extLst>
                </a:gridCol>
              </a:tblGrid>
              <a:tr h="287668">
                <a:tc>
                  <a:txBody>
                    <a:bodyPr/>
                    <a:lstStyle/>
                    <a:p>
                      <a:pPr algn="l"/>
                      <a:r>
                        <a:rPr lang="en-US" b="1" dirty="0">
                          <a:effectLst/>
                        </a:rPr>
                        <a:t>Exits</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dirty="0">
                          <a:effectLst/>
                        </a:rPr>
                        <a:t>A1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a:effectLst/>
                        </a:rPr>
                        <a:t>C</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a:effectLst/>
                        </a:rPr>
                        <a:t>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a:effectLst/>
                        </a:rPr>
                        <a:t>Total</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286260"/>
                  </a:ext>
                </a:extLst>
              </a:tr>
              <a:tr h="512799">
                <a:tc>
                  <a:txBody>
                    <a:bodyPr/>
                    <a:lstStyle/>
                    <a:p>
                      <a:pPr algn="l"/>
                      <a:r>
                        <a:rPr lang="en-US" dirty="0">
                          <a:effectLst/>
                        </a:rPr>
                        <a:t>Field experiment</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15</a:t>
                      </a:r>
                      <a:br>
                        <a:rPr lang="en-US" altLang="zh-TW" dirty="0">
                          <a:effectLst/>
                        </a:rPr>
                      </a:br>
                      <a:r>
                        <a:rPr lang="en-US" altLang="zh-TW" dirty="0">
                          <a:effectLst/>
                        </a:rPr>
                        <a:t>(62.50%)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9</a:t>
                      </a:r>
                      <a:br>
                        <a:rPr lang="en-US" altLang="zh-TW" dirty="0">
                          <a:effectLst/>
                        </a:rPr>
                      </a:br>
                      <a:r>
                        <a:rPr lang="en-US" altLang="zh-TW" dirty="0">
                          <a:effectLst/>
                        </a:rPr>
                        <a:t>(37.50%)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0</a:t>
                      </a:r>
                      <a:br>
                        <a:rPr lang="en-US" altLang="zh-TW" dirty="0">
                          <a:effectLst/>
                        </a:rPr>
                      </a:br>
                      <a:r>
                        <a:rPr lang="en-US" altLang="zh-TW" dirty="0">
                          <a:effectLst/>
                        </a:rPr>
                        <a:t>(0%)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24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417619"/>
                  </a:ext>
                </a:extLst>
              </a:tr>
              <a:tr h="512799">
                <a:tc>
                  <a:txBody>
                    <a:bodyPr/>
                    <a:lstStyle/>
                    <a:p>
                      <a:pPr algn="l"/>
                      <a:r>
                        <a:rPr lang="en-US">
                          <a:effectLst/>
                        </a:rPr>
                        <a:t>Validation scenario</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13</a:t>
                      </a:r>
                      <a:br>
                        <a:rPr lang="en-US" altLang="zh-TW" dirty="0">
                          <a:effectLst/>
                        </a:rPr>
                      </a:br>
                      <a:r>
                        <a:rPr lang="en-US" altLang="zh-TW" dirty="0">
                          <a:effectLst/>
                        </a:rPr>
                        <a:t>(50.00%)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a:effectLst/>
                        </a:rPr>
                        <a:t>10</a:t>
                      </a:r>
                      <a:br>
                        <a:rPr lang="en-US" altLang="zh-TW">
                          <a:effectLst/>
                        </a:rPr>
                      </a:br>
                      <a:r>
                        <a:rPr lang="en-US" altLang="zh-TW">
                          <a:effectLst/>
                        </a:rPr>
                        <a:t>(38.46%)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3</a:t>
                      </a:r>
                      <a:br>
                        <a:rPr lang="en-US" altLang="zh-TW" dirty="0">
                          <a:effectLst/>
                        </a:rPr>
                      </a:br>
                      <a:r>
                        <a:rPr lang="en-US" altLang="zh-TW" dirty="0">
                          <a:effectLst/>
                        </a:rPr>
                        <a:t>(11.54%)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26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6337913"/>
                  </a:ext>
                </a:extLst>
              </a:tr>
              <a:tr h="287668">
                <a:tc>
                  <a:txBody>
                    <a:bodyPr/>
                    <a:lstStyle/>
                    <a:p>
                      <a:pPr algn="l"/>
                      <a:r>
                        <a:rPr lang="en-US">
                          <a:effectLst/>
                        </a:rPr>
                        <a:t>Total</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28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a:effectLst/>
                        </a:rPr>
                        <a:t>19</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dirty="0">
                          <a:effectLst/>
                        </a:rPr>
                        <a:t>50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822365"/>
                  </a:ext>
                </a:extLst>
              </a:tr>
            </a:tbl>
          </a:graphicData>
        </a:graphic>
      </p:graphicFrame>
      <p:sp>
        <p:nvSpPr>
          <p:cNvPr id="3" name="矩形 2">
            <a:extLst>
              <a:ext uri="{FF2B5EF4-FFF2-40B4-BE49-F238E27FC236}">
                <a16:creationId xmlns:a16="http://schemas.microsoft.com/office/drawing/2014/main" id="{249D401F-C8D4-491F-B24C-3D4BD0E8FD08}"/>
              </a:ext>
            </a:extLst>
          </p:cNvPr>
          <p:cNvSpPr/>
          <p:nvPr/>
        </p:nvSpPr>
        <p:spPr>
          <a:xfrm>
            <a:off x="1595718" y="2554941"/>
            <a:ext cx="2483223" cy="21784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31509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615705" y="1590781"/>
            <a:ext cx="10938789" cy="2233154"/>
          </a:xfrm>
        </p:spPr>
        <p:txBody>
          <a:bodyPr>
            <a:noAutofit/>
          </a:bodyPr>
          <a:lstStyle/>
          <a:p>
            <a:pPr marL="342900" indent="-342900" algn="l">
              <a:lnSpc>
                <a:spcPct val="119000"/>
              </a:lnSpc>
              <a:buFont typeface="Wingdings" panose="05000000000000000000" pitchFamily="2" charset="2"/>
              <a:buChar char="u"/>
            </a:pPr>
            <a:r>
              <a:rPr lang="zh-TW" altLang="en-US" sz="2200" dirty="0">
                <a:latin typeface="微軟正黑體" panose="020B0604030504040204" pitchFamily="34" charset="-120"/>
                <a:ea typeface="微軟正黑體" panose="020B0604030504040204" pitchFamily="34" charset="-120"/>
              </a:rPr>
              <a:t>疏散時，通常需面臨選擇許多個出口，需要選擇使用哪個出口（</a:t>
            </a:r>
            <a:r>
              <a:rPr lang="en-US" altLang="zh-TW" sz="2200" dirty="0" err="1">
                <a:latin typeface="微軟正黑體" panose="020B0604030504040204" pitchFamily="34" charset="-120"/>
                <a:ea typeface="微軟正黑體" panose="020B0604030504040204" pitchFamily="34" charset="-120"/>
              </a:rPr>
              <a:t>Heliövaara</a:t>
            </a:r>
            <a:r>
              <a:rPr lang="en-US" altLang="zh-TW" sz="2200" dirty="0">
                <a:latin typeface="微軟正黑體" panose="020B0604030504040204" pitchFamily="34" charset="-120"/>
                <a:ea typeface="微軟正黑體" panose="020B0604030504040204" pitchFamily="34" charset="-120"/>
              </a:rPr>
              <a:t> et al., 2012</a:t>
            </a:r>
            <a:r>
              <a:rPr lang="zh-TW" altLang="en-US" sz="2200" dirty="0">
                <a:latin typeface="微軟正黑體" panose="020B0604030504040204" pitchFamily="34" charset="-120"/>
                <a:ea typeface="微軟正黑體" panose="020B0604030504040204" pitchFamily="34" charset="-120"/>
              </a:rPr>
              <a:t>）。選擇正確的出口對生存至關重要</a:t>
            </a:r>
          </a:p>
          <a:p>
            <a:pPr marL="342900" indent="-342900" algn="l">
              <a:lnSpc>
                <a:spcPct val="119000"/>
              </a:lnSpc>
              <a:buFont typeface="Wingdings" panose="05000000000000000000" pitchFamily="2" charset="2"/>
              <a:buChar char="u"/>
            </a:pPr>
            <a:r>
              <a:rPr lang="zh-TW" altLang="en-US" sz="2200" dirty="0">
                <a:latin typeface="微軟正黑體" panose="020B0604030504040204" pitchFamily="34" charset="-120"/>
                <a:ea typeface="微軟正黑體" panose="020B0604030504040204" pitchFamily="34" charset="-120"/>
              </a:rPr>
              <a:t>在建築物疏散期間，環境中提供的信息是為逃難者提供尋找出口線索的關鍵。許多研究發現，由特徵標誌或其他行人</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逃難者</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提供的信息會影響出口選擇。</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19000"/>
              </a:lnSpc>
              <a:buFont typeface="+mj-lt"/>
              <a:buAutoNum type="arabicPeriod"/>
            </a:pPr>
            <a:r>
              <a:rPr lang="zh-TW" altLang="en-US" sz="2200" dirty="0">
                <a:latin typeface="微軟正黑體" panose="020B0604030504040204" pitchFamily="34" charset="-120"/>
                <a:ea typeface="微軟正黑體" panose="020B0604030504040204" pitchFamily="34" charset="-120"/>
              </a:rPr>
              <a:t>疏散出口標誌的</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可見性</a:t>
            </a:r>
            <a:r>
              <a:rPr lang="en-US" altLang="zh-TW" sz="2200" dirty="0">
                <a:latin typeface="微軟正黑體" panose="020B0604030504040204" pitchFamily="34" charset="-120"/>
                <a:ea typeface="微軟正黑體" panose="020B0604030504040204" pitchFamily="34" charset="-120"/>
              </a:rPr>
              <a:t>(</a:t>
            </a:r>
            <a:r>
              <a:rPr lang="en-US" altLang="zh-TW" sz="2200" dirty="0" err="1">
                <a:latin typeface="微軟正黑體" panose="020B0604030504040204" pitchFamily="34" charset="-120"/>
                <a:ea typeface="微軟正黑體" panose="020B0604030504040204" pitchFamily="34" charset="-120"/>
              </a:rPr>
              <a:t>Haghani</a:t>
            </a:r>
            <a:r>
              <a:rPr lang="en-US" altLang="zh-TW" sz="2200" dirty="0">
                <a:latin typeface="微軟正黑體" panose="020B0604030504040204" pitchFamily="34" charset="-120"/>
                <a:ea typeface="微軟正黑體" panose="020B0604030504040204" pitchFamily="34" charset="-120"/>
              </a:rPr>
              <a:t> and </a:t>
            </a:r>
            <a:r>
              <a:rPr lang="en-US" altLang="zh-TW" sz="2200" dirty="0" err="1">
                <a:latin typeface="微軟正黑體" panose="020B0604030504040204" pitchFamily="34" charset="-120"/>
                <a:ea typeface="微軟正黑體" panose="020B0604030504040204" pitchFamily="34" charset="-120"/>
              </a:rPr>
              <a:t>Sarvi</a:t>
            </a:r>
            <a:r>
              <a:rPr lang="en-US" altLang="zh-TW" sz="2200" dirty="0">
                <a:latin typeface="微軟正黑體" panose="020B0604030504040204" pitchFamily="34" charset="-120"/>
                <a:ea typeface="微軟正黑體" panose="020B0604030504040204" pitchFamily="34" charset="-120"/>
              </a:rPr>
              <a:t>, 2016a, </a:t>
            </a:r>
            <a:r>
              <a:rPr lang="en-US" altLang="zh-TW" sz="2200" dirty="0" err="1">
                <a:latin typeface="微軟正黑體" panose="020B0604030504040204" pitchFamily="34" charset="-120"/>
                <a:ea typeface="微軟正黑體" panose="020B0604030504040204" pitchFamily="34" charset="-120"/>
              </a:rPr>
              <a:t>Kobes</a:t>
            </a:r>
            <a:r>
              <a:rPr lang="en-US" altLang="zh-TW" sz="2200" dirty="0">
                <a:latin typeface="微軟正黑體" panose="020B0604030504040204" pitchFamily="34" charset="-120"/>
                <a:ea typeface="微軟正黑體" panose="020B0604030504040204" pitchFamily="34" charset="-120"/>
              </a:rPr>
              <a:t> et al., 2010b, </a:t>
            </a:r>
            <a:r>
              <a:rPr lang="en-US" altLang="zh-TW" sz="2200" dirty="0" err="1">
                <a:latin typeface="微軟正黑體" panose="020B0604030504040204" pitchFamily="34" charset="-120"/>
                <a:ea typeface="微軟正黑體" panose="020B0604030504040204" pitchFamily="34" charset="-120"/>
              </a:rPr>
              <a:t>Kobes</a:t>
            </a:r>
            <a:r>
              <a:rPr lang="en-US" altLang="zh-TW" sz="2200" dirty="0">
                <a:latin typeface="微軟正黑體" panose="020B0604030504040204" pitchFamily="34" charset="-120"/>
                <a:ea typeface="微軟正黑體" panose="020B0604030504040204" pitchFamily="34" charset="-120"/>
              </a:rPr>
              <a:t> et al., 2010a, Wong and Lo, 2007)</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19000"/>
              </a:lnSpc>
              <a:buFont typeface="+mj-lt"/>
              <a:buAutoNum type="arabicPeriod"/>
            </a:pPr>
            <a:r>
              <a:rPr lang="zh-TW" altLang="en-US" sz="2200" dirty="0">
                <a:latin typeface="微軟正黑體" panose="020B0604030504040204" pitchFamily="34" charset="-120"/>
                <a:ea typeface="微軟正黑體" panose="020B0604030504040204" pitchFamily="34" charset="-120"/>
              </a:rPr>
              <a:t>關於出口方向的標誌</a:t>
            </a:r>
            <a:r>
              <a:rPr lang="en-US" altLang="zh-TW" sz="2200" dirty="0">
                <a:latin typeface="微軟正黑體" panose="020B0604030504040204" pitchFamily="34" charset="-120"/>
                <a:ea typeface="微軟正黑體" panose="020B0604030504040204" pitchFamily="34" charset="-120"/>
              </a:rPr>
              <a:t>(Bode et al., 2014, Ronchi et al., 2016, </a:t>
            </a:r>
            <a:r>
              <a:rPr lang="en-US" altLang="zh-TW" sz="2200" dirty="0" err="1">
                <a:latin typeface="微軟正黑體" panose="020B0604030504040204" pitchFamily="34" charset="-120"/>
                <a:ea typeface="微軟正黑體" panose="020B0604030504040204" pitchFamily="34" charset="-120"/>
              </a:rPr>
              <a:t>Vilar</a:t>
            </a:r>
            <a:r>
              <a:rPr lang="en-US" altLang="zh-TW" sz="2200" dirty="0">
                <a:latin typeface="微軟正黑體" panose="020B0604030504040204" pitchFamily="34" charset="-120"/>
                <a:ea typeface="微軟正黑體" panose="020B0604030504040204" pitchFamily="34" charset="-120"/>
              </a:rPr>
              <a:t> et al., 2013)</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19000"/>
              </a:lnSpc>
              <a:buFont typeface="+mj-lt"/>
              <a:buAutoNum type="arabicPeriod"/>
            </a:pPr>
            <a:r>
              <a:rPr lang="zh-TW" altLang="en-US" sz="2200" dirty="0">
                <a:latin typeface="微軟正黑體" panose="020B0604030504040204" pitchFamily="34" charset="-120"/>
                <a:ea typeface="微軟正黑體" panose="020B0604030504040204" pitchFamily="34" charset="-120"/>
              </a:rPr>
              <a:t>以及其</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他人在場提供的間接信息</a:t>
            </a:r>
            <a:r>
              <a:rPr lang="da-DK" altLang="zh-TW" sz="2200" dirty="0">
                <a:latin typeface="微軟正黑體" panose="020B0604030504040204" pitchFamily="34" charset="-120"/>
                <a:ea typeface="微軟正黑體" panose="020B0604030504040204" pitchFamily="34" charset="-120"/>
              </a:rPr>
              <a:t>(Haghani and Sarvi, 2016a, Helbing et al., 2000, Kinateder and Warren, 2016, Lovreglio et al., 2016, Moussaïd et al., 2016)</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algn="l">
              <a:lnSpc>
                <a:spcPct val="119000"/>
              </a:lnSpc>
            </a:pPr>
            <a:r>
              <a:rPr lang="zh-TW" altLang="en-US" sz="2200" dirty="0">
                <a:latin typeface="微軟正黑體" panose="020B0604030504040204" pitchFamily="34" charset="-120"/>
                <a:ea typeface="微軟正黑體" panose="020B0604030504040204" pitchFamily="34" charset="-120"/>
              </a:rPr>
              <a:t>因此，了解疏散期間不同類型信息在多大程度上影響行人出口選擇行為也很重要。</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3520000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8" name="標題 1"/>
          <p:cNvSpPr txBox="1">
            <a:spLocks/>
          </p:cNvSpPr>
          <p:nvPr/>
        </p:nvSpPr>
        <p:spPr>
          <a:xfrm>
            <a:off x="742949" y="384591"/>
            <a:ext cx="9975327"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現實生活與虛擬現實中退出選擇的比較結果</a:t>
            </a:r>
          </a:p>
        </p:txBody>
      </p:sp>
      <p:sp>
        <p:nvSpPr>
          <p:cNvPr id="2" name="矩形 1"/>
          <p:cNvSpPr/>
          <p:nvPr/>
        </p:nvSpPr>
        <p:spPr>
          <a:xfrm>
            <a:off x="0" y="6356350"/>
            <a:ext cx="5780750" cy="495392"/>
          </a:xfrm>
          <a:prstGeom prst="rect">
            <a:avLst/>
          </a:prstGeom>
        </p:spPr>
        <p:txBody>
          <a:bodyPr wrap="none">
            <a:spAutoFit/>
          </a:bodyPr>
          <a:lstStyle/>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圖 </a:t>
            </a:r>
            <a:r>
              <a:rPr lang="en-US" altLang="zh-TW" sz="2400" dirty="0">
                <a:latin typeface="微軟正黑體" panose="020B0604030504040204" pitchFamily="34" charset="-120"/>
                <a:ea typeface="微軟正黑體" panose="020B0604030504040204" pitchFamily="34" charset="-120"/>
              </a:rPr>
              <a:t>8.</a:t>
            </a:r>
            <a:r>
              <a:rPr lang="zh-TW" altLang="en-US" sz="2400" dirty="0">
                <a:latin typeface="微軟正黑體" panose="020B0604030504040204" pitchFamily="34" charset="-120"/>
                <a:ea typeface="微軟正黑體" panose="020B0604030504040204" pitchFamily="34" charset="-120"/>
              </a:rPr>
              <a:t>實地實驗中每個參與者的退出選擇</a:t>
            </a:r>
          </a:p>
        </p:txBody>
      </p:sp>
      <p:sp>
        <p:nvSpPr>
          <p:cNvPr id="4" name="矩形 3"/>
          <p:cNvSpPr/>
          <p:nvPr/>
        </p:nvSpPr>
        <p:spPr>
          <a:xfrm>
            <a:off x="6347572" y="1712032"/>
            <a:ext cx="5699884" cy="3740896"/>
          </a:xfrm>
          <a:prstGeom prst="rect">
            <a:avLst/>
          </a:prstGeom>
          <a:ln w="38100">
            <a:solidFill>
              <a:srgbClr val="FFC000"/>
            </a:solidFill>
          </a:ln>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學生</a:t>
            </a:r>
            <a:r>
              <a:rPr lang="zh-TW" altLang="en-US" sz="2400" dirty="0">
                <a:solidFill>
                  <a:schemeClr val="accent1">
                    <a:lumMod val="75000"/>
                  </a:schemeClr>
                </a:solidFill>
                <a:latin typeface="微軟正黑體" panose="020B0604030504040204" pitchFamily="34" charset="-120"/>
                <a:ea typeface="微軟正黑體" panose="020B0604030504040204" pitchFamily="34" charset="-120"/>
              </a:rPr>
              <a:t>並不完全選擇最近的出口</a:t>
            </a:r>
            <a:r>
              <a:rPr lang="zh-TW" altLang="en-US" sz="2400" dirty="0">
                <a:latin typeface="微軟正黑體" panose="020B0604030504040204" pitchFamily="34" charset="-120"/>
                <a:ea typeface="微軟正黑體" panose="020B0604030504040204" pitchFamily="34" charset="-120"/>
              </a:rPr>
              <a:t>，意味著</a:t>
            </a:r>
            <a:r>
              <a:rPr lang="zh-TW" altLang="en-US" sz="2400" dirty="0">
                <a:solidFill>
                  <a:schemeClr val="accent1">
                    <a:lumMod val="75000"/>
                  </a:schemeClr>
                </a:solidFill>
                <a:latin typeface="微軟正黑體" panose="020B0604030504040204" pitchFamily="34" charset="-120"/>
                <a:ea typeface="微軟正黑體" panose="020B0604030504040204" pitchFamily="34" charset="-120"/>
              </a:rPr>
              <a:t>距離不是影響他們選擇出口行為的唯一因素</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在大多數情況下，在他們決定到出口前，學生們進行各種活動，例如收拾行李、尋找他人、調查線索、尋求他人確認。</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總共有</a:t>
            </a:r>
            <a:r>
              <a:rPr lang="en-US" altLang="zh-TW" sz="2400" dirty="0">
                <a:latin typeface="微軟正黑體" panose="020B0604030504040204" pitchFamily="34" charset="-120"/>
                <a:ea typeface="微軟正黑體" panose="020B0604030504040204" pitchFamily="34" charset="-120"/>
              </a:rPr>
              <a:t>13</a:t>
            </a:r>
            <a:r>
              <a:rPr lang="zh-TW" altLang="en-US" sz="2400" dirty="0">
                <a:latin typeface="微軟正黑體" panose="020B0604030504040204" pitchFamily="34" charset="-120"/>
                <a:ea typeface="微軟正黑體" panose="020B0604030504040204" pitchFamily="34" charset="-120"/>
              </a:rPr>
              <a:t>名行人表現出等待行為，並與另外一兩個行人一起移動到出口。</a:t>
            </a:r>
            <a:endParaRPr lang="en-US" altLang="zh-TW" sz="2400" dirty="0">
              <a:latin typeface="微軟正黑體" panose="020B0604030504040204" pitchFamily="34" charset="-120"/>
              <a:ea typeface="微軟正黑體" panose="020B0604030504040204" pitchFamily="34" charset="-120"/>
            </a:endParaRPr>
          </a:p>
        </p:txBody>
      </p:sp>
      <p:pic>
        <p:nvPicPr>
          <p:cNvPr id="10242" name="Picture 2">
            <a:extLst>
              <a:ext uri="{FF2B5EF4-FFF2-40B4-BE49-F238E27FC236}">
                <a16:creationId xmlns:a16="http://schemas.microsoft.com/office/drawing/2014/main" id="{01E55E4A-D5B3-42F0-8F03-1506408B12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49" y="1917007"/>
            <a:ext cx="5295900"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999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79220" y="2266332"/>
            <a:ext cx="11233560" cy="1304070"/>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為了在未來的實驗中使用 </a:t>
            </a: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方法，重要的是要確定參與者在虛擬環境中的行為是否與他們在現實世界中的行為相似</a:t>
            </a:r>
            <a:r>
              <a:rPr lang="en-US" altLang="zh-TW" dirty="0">
                <a:latin typeface="微軟正黑體" panose="020B0604030504040204" pitchFamily="34" charset="-120"/>
                <a:ea typeface="微軟正黑體" panose="020B0604030504040204" pitchFamily="34" charset="-120"/>
              </a:rPr>
              <a:t>(Deb et al., 2017).</a:t>
            </a:r>
          </a:p>
          <a:p>
            <a:pPr marL="342900" indent="-342900" algn="l">
              <a:lnSpc>
                <a:spcPct val="125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χ2 </a:t>
            </a:r>
            <a:r>
              <a:rPr lang="zh-TW" altLang="en-US" dirty="0">
                <a:latin typeface="微軟正黑體" panose="020B0604030504040204" pitchFamily="34" charset="-120"/>
                <a:ea typeface="微軟正黑體" panose="020B0604030504040204" pitchFamily="34" charset="-120"/>
              </a:rPr>
              <a:t>值為 </a:t>
            </a:r>
            <a:r>
              <a:rPr lang="en-US" altLang="zh-TW" dirty="0">
                <a:latin typeface="微軟正黑體" panose="020B0604030504040204" pitchFamily="34" charset="-120"/>
                <a:ea typeface="微軟正黑體" panose="020B0604030504040204" pitchFamily="34" charset="-120"/>
              </a:rPr>
              <a:t>3.12 </a:t>
            </a:r>
            <a:r>
              <a:rPr lang="zh-TW" altLang="en-US" dirty="0">
                <a:latin typeface="微軟正黑體" panose="020B0604030504040204" pitchFamily="34" charset="-120"/>
                <a:ea typeface="微軟正黑體" panose="020B0604030504040204" pitchFamily="34" charset="-120"/>
              </a:rPr>
              <a:t>的 </a:t>
            </a:r>
            <a:r>
              <a:rPr lang="en-US" altLang="zh-TW" dirty="0">
                <a:latin typeface="微軟正黑體" panose="020B0604030504040204" pitchFamily="34" charset="-120"/>
                <a:ea typeface="微軟正黑體" panose="020B0604030504040204" pitchFamily="34" charset="-120"/>
              </a:rPr>
              <a:t>Pearson </a:t>
            </a:r>
            <a:r>
              <a:rPr lang="zh-TW" altLang="en-US" dirty="0">
                <a:latin typeface="微軟正黑體" panose="020B0604030504040204" pitchFamily="34" charset="-120"/>
                <a:ea typeface="微軟正黑體" panose="020B0604030504040204" pitchFamily="34" charset="-120"/>
              </a:rPr>
              <a:t>卡方檢驗表明，在 </a:t>
            </a:r>
            <a:r>
              <a:rPr lang="en-US" altLang="zh-TW" dirty="0">
                <a:latin typeface="微軟正黑體" panose="020B0604030504040204" pitchFamily="34" charset="-120"/>
                <a:ea typeface="微軟正黑體" panose="020B0604030504040204" pitchFamily="34" charset="-120"/>
              </a:rPr>
              <a:t>95% </a:t>
            </a:r>
            <a:r>
              <a:rPr lang="zh-TW" altLang="en-US" dirty="0">
                <a:latin typeface="微軟正黑體" panose="020B0604030504040204" pitchFamily="34" charset="-120"/>
                <a:ea typeface="微軟正黑體" panose="020B0604030504040204" pitchFamily="34" charset="-120"/>
              </a:rPr>
              <a:t>的顯著性水平下，概率值為 </a:t>
            </a:r>
            <a:r>
              <a:rPr lang="en-US" altLang="zh-TW" dirty="0">
                <a:latin typeface="微軟正黑體" panose="020B0604030504040204" pitchFamily="34" charset="-120"/>
                <a:ea typeface="微軟正黑體" panose="020B0604030504040204" pitchFamily="34" charset="-120"/>
              </a:rPr>
              <a:t>0.21</a:t>
            </a:r>
            <a:r>
              <a:rPr lang="zh-TW" altLang="en-US" dirty="0">
                <a:latin typeface="微軟正黑體" panose="020B0604030504040204" pitchFamily="34" charset="-120"/>
                <a:ea typeface="微軟正黑體" panose="020B0604030504040204" pitchFamily="34" charset="-120"/>
              </a:rPr>
              <a:t>，因此我們不能拒絕原假設。</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這</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表明兩種實驗方法之間的差異對參與者的出口選擇行為沒有顯著影響。</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8" name="標題 1"/>
          <p:cNvSpPr txBox="1">
            <a:spLocks/>
          </p:cNvSpPr>
          <p:nvPr/>
        </p:nvSpPr>
        <p:spPr>
          <a:xfrm>
            <a:off x="590549" y="0"/>
            <a:ext cx="790300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TW" sz="4400" b="1" dirty="0">
                <a:latin typeface="微軟正黑體" panose="020B0604030504040204" pitchFamily="34" charset="-120"/>
                <a:ea typeface="微軟正黑體" panose="020B0604030504040204" pitchFamily="34" charset="-120"/>
              </a:rPr>
              <a:t> Ecological validity analysis</a:t>
            </a:r>
            <a:endParaRPr lang="zh-TW" altLang="en-US" sz="4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351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49" y="1760818"/>
            <a:ext cx="10763250" cy="3552558"/>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雖然我們不知道在現實生活中的疏散演習中行人選擇特定出口的確切原因，但影片顯示，共有 </a:t>
            </a:r>
            <a:r>
              <a:rPr lang="en-US" altLang="zh-TW" dirty="0">
                <a:latin typeface="微軟正黑體" panose="020B0604030504040204" pitchFamily="34" charset="-120"/>
                <a:ea typeface="微軟正黑體" panose="020B0604030504040204" pitchFamily="34" charset="-120"/>
              </a:rPr>
              <a:t>13 </a:t>
            </a:r>
            <a:r>
              <a:rPr lang="zh-TW" altLang="en-US" dirty="0">
                <a:latin typeface="微軟正黑體" panose="020B0604030504040204" pitchFamily="34" charset="-120"/>
                <a:ea typeface="微軟正黑體" panose="020B0604030504040204" pitchFamily="34" charset="-120"/>
              </a:rPr>
              <a:t>名行人等待，與其他學生交談，並以兩人或三人的形式向 </a:t>
            </a:r>
            <a:r>
              <a:rPr lang="en-US" altLang="zh-TW" dirty="0">
                <a:latin typeface="微軟正黑體" panose="020B0604030504040204" pitchFamily="34" charset="-120"/>
                <a:ea typeface="微軟正黑體" panose="020B0604030504040204" pitchFamily="34" charset="-120"/>
              </a:rPr>
              <a:t>A1 </a:t>
            </a:r>
            <a:r>
              <a:rPr lang="zh-TW" altLang="en-US" dirty="0">
                <a:latin typeface="微軟正黑體" panose="020B0604030504040204" pitchFamily="34" charset="-120"/>
                <a:ea typeface="微軟正黑體" panose="020B0604030504040204" pitchFamily="34" charset="-120"/>
              </a:rPr>
              <a:t>和 </a:t>
            </a:r>
            <a:r>
              <a:rPr lang="en-US" altLang="zh-TW" dirty="0">
                <a:latin typeface="微軟正黑體" panose="020B0604030504040204" pitchFamily="34" charset="-120"/>
                <a:ea typeface="微軟正黑體" panose="020B0604030504040204" pitchFamily="34" charset="-120"/>
              </a:rPr>
              <a:t>C </a:t>
            </a:r>
            <a:r>
              <a:rPr lang="zh-TW" altLang="en-US" dirty="0">
                <a:latin typeface="微軟正黑體" panose="020B0604030504040204" pitchFamily="34" charset="-120"/>
                <a:ea typeface="微軟正黑體" panose="020B0604030504040204" pitchFamily="34" charset="-120"/>
              </a:rPr>
              <a:t>出口移動</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在驗證場景中，有 </a:t>
            </a:r>
            <a:r>
              <a:rPr lang="en-US" altLang="zh-TW" dirty="0">
                <a:latin typeface="微軟正黑體" panose="020B0604030504040204" pitchFamily="34" charset="-120"/>
                <a:ea typeface="微軟正黑體" panose="020B0604030504040204" pitchFamily="34" charset="-120"/>
              </a:rPr>
              <a:t>8 </a:t>
            </a:r>
            <a:r>
              <a:rPr lang="zh-TW" altLang="en-US" dirty="0">
                <a:latin typeface="微軟正黑體" panose="020B0604030504040204" pitchFamily="34" charset="-120"/>
                <a:ea typeface="微軟正黑體" panose="020B0604030504040204" pitchFamily="34" charset="-120"/>
              </a:rPr>
              <a:t>名參與者表示他們看到其他人向 </a:t>
            </a:r>
            <a:r>
              <a:rPr lang="en-US" altLang="zh-TW" dirty="0">
                <a:latin typeface="微軟正黑體" panose="020B0604030504040204" pitchFamily="34" charset="-120"/>
                <a:ea typeface="微軟正黑體" panose="020B0604030504040204" pitchFamily="34" charset="-120"/>
              </a:rPr>
              <a:t>A1 </a:t>
            </a:r>
            <a:r>
              <a:rPr lang="zh-TW" altLang="en-US" dirty="0">
                <a:latin typeface="微軟正黑體" panose="020B0604030504040204" pitchFamily="34" charset="-120"/>
                <a:ea typeface="微軟正黑體" panose="020B0604030504040204" pitchFamily="34" charset="-120"/>
              </a:rPr>
              <a:t>和 </a:t>
            </a:r>
            <a:r>
              <a:rPr lang="en-US" altLang="zh-TW" dirty="0">
                <a:latin typeface="微軟正黑體" panose="020B0604030504040204" pitchFamily="34" charset="-120"/>
                <a:ea typeface="微軟正黑體" panose="020B0604030504040204" pitchFamily="34" charset="-120"/>
              </a:rPr>
              <a:t>C </a:t>
            </a:r>
            <a:r>
              <a:rPr lang="zh-TW" altLang="en-US" dirty="0">
                <a:latin typeface="微軟正黑體" panose="020B0604030504040204" pitchFamily="34" charset="-120"/>
                <a:ea typeface="微軟正黑體" panose="020B0604030504040204" pitchFamily="34" charset="-120"/>
              </a:rPr>
              <a:t>出口移動。因此，可以說現場實驗和驗證場景中的行人都遵循其他行人的選擇行為，這表明 </a:t>
            </a:r>
            <a:r>
              <a:rPr lang="en-US" altLang="zh-TW" dirty="0">
                <a:latin typeface="微軟正黑體" panose="020B0604030504040204" pitchFamily="34" charset="-120"/>
                <a:ea typeface="微軟正黑體" panose="020B0604030504040204" pitchFamily="34" charset="-120"/>
              </a:rPr>
              <a:t>VR</a:t>
            </a:r>
            <a:r>
              <a:rPr lang="zh-TW" altLang="en-US" dirty="0">
                <a:latin typeface="微軟正黑體" panose="020B0604030504040204" pitchFamily="34" charset="-120"/>
                <a:ea typeface="微軟正黑體" panose="020B0604030504040204" pitchFamily="34" charset="-120"/>
              </a:rPr>
              <a:t>方法可用於定性測量行人出口選擇行為。</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22</a:t>
            </a:fld>
            <a:endParaRPr lang="zh-TW" altLang="en-US"/>
          </a:p>
        </p:txBody>
      </p:sp>
      <p:sp>
        <p:nvSpPr>
          <p:cNvPr id="8" name="標題 1"/>
          <p:cNvSpPr txBox="1">
            <a:spLocks/>
          </p:cNvSpPr>
          <p:nvPr/>
        </p:nvSpPr>
        <p:spPr>
          <a:xfrm>
            <a:off x="590549" y="0"/>
            <a:ext cx="9354729"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4400" b="1" dirty="0">
                <a:latin typeface="微軟正黑體" panose="020B0604030504040204" pitchFamily="34" charset="-120"/>
                <a:ea typeface="微軟正黑體" panose="020B0604030504040204" pitchFamily="34" charset="-120"/>
              </a:rPr>
              <a:t>關於信息對退出選擇行為影響的結果</a:t>
            </a:r>
            <a:endParaRPr lang="zh-TW" altLang="en-US" sz="4400" b="1"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2036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5216164"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四種情景下的退出選擇行為</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23</a:t>
            </a:fld>
            <a:endParaRPr lang="zh-TW" altLang="en-US" dirty="0"/>
          </a:p>
        </p:txBody>
      </p:sp>
      <p:sp>
        <p:nvSpPr>
          <p:cNvPr id="8" name="矩形 7"/>
          <p:cNvSpPr/>
          <p:nvPr/>
        </p:nvSpPr>
        <p:spPr>
          <a:xfrm>
            <a:off x="785988" y="1602395"/>
            <a:ext cx="10872611" cy="1963486"/>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參與者的退出選擇行為分為三個部分進行評估，</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即他們在 </a:t>
            </a:r>
            <a:r>
              <a:rPr lang="en-US" altLang="zh-TW" sz="2400" dirty="0">
                <a:latin typeface="微軟正黑體" panose="020B0604030504040204" pitchFamily="34" charset="-120"/>
                <a:ea typeface="微軟正黑體" panose="020B0604030504040204" pitchFamily="34" charset="-120"/>
              </a:rPr>
              <a:t>VR </a:t>
            </a:r>
            <a:r>
              <a:rPr lang="zh-TW" altLang="en-US" sz="2400" dirty="0">
                <a:latin typeface="微軟正黑體" panose="020B0604030504040204" pitchFamily="34" charset="-120"/>
                <a:ea typeface="微軟正黑體" panose="020B0604030504040204" pitchFamily="34" charset="-120"/>
              </a:rPr>
              <a:t>實驗後確定的出口數量（即選擇數）、</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參與者已經選擇的實際退出（即退出選擇）、</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以及信息提供量對退出選擇行為的兩個要素的影響。</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54314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已識別出口數量</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24</a:t>
            </a:fld>
            <a:endParaRPr lang="zh-TW" altLang="en-US" dirty="0"/>
          </a:p>
        </p:txBody>
      </p:sp>
      <p:sp>
        <p:nvSpPr>
          <p:cNvPr id="8" name="矩形 7"/>
          <p:cNvSpPr/>
          <p:nvPr/>
        </p:nvSpPr>
        <p:spPr>
          <a:xfrm>
            <a:off x="213675" y="1665639"/>
            <a:ext cx="5776737" cy="4364143"/>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參與者填寫確定的出口數量</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並在紙上畫出這些出口</a:t>
            </a:r>
            <a:endParaRPr lang="en-US" altLang="zh-TW" sz="2400" dirty="0">
              <a:latin typeface="微軟正黑體" panose="020B0604030504040204" pitchFamily="34" charset="-120"/>
              <a:ea typeface="微軟正黑體" panose="020B0604030504040204" pitchFamily="34" charset="-120"/>
            </a:endParaRPr>
          </a:p>
          <a:p>
            <a:pPr>
              <a:lnSpc>
                <a:spcPct val="130000"/>
              </a:lnSpc>
            </a:pPr>
            <a:r>
              <a:rPr lang="en-US" altLang="zh-TW" dirty="0">
                <a:latin typeface="微軟正黑體" panose="020B0604030504040204" pitchFamily="34" charset="-120"/>
                <a:ea typeface="微軟正黑體" panose="020B0604030504040204" pitchFamily="34" charset="-120"/>
              </a:rPr>
              <a:t>Kruskal-Wallis </a:t>
            </a:r>
            <a:r>
              <a:rPr lang="zh-TW" altLang="en-US" dirty="0">
                <a:latin typeface="微軟正黑體" panose="020B0604030504040204" pitchFamily="34" charset="-120"/>
                <a:ea typeface="微軟正黑體" panose="020B0604030504040204" pitchFamily="34" charset="-120"/>
              </a:rPr>
              <a:t>檢驗的結果表明，四種情景中識別出的平均出口數存在顯著差異（</a:t>
            </a:r>
            <a:r>
              <a:rPr lang="en-US" altLang="zh-TW" dirty="0">
                <a:latin typeface="微軟正黑體" panose="020B0604030504040204" pitchFamily="34" charset="-120"/>
                <a:ea typeface="微軟正黑體" panose="020B0604030504040204" pitchFamily="34" charset="-120"/>
              </a:rPr>
              <a:t>H (3) = 22.895</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p &lt; 0.001</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a:lnSpc>
                <a:spcPct val="130000"/>
              </a:lnSpc>
            </a:pPr>
            <a:r>
              <a:rPr lang="zh-TW" altLang="en-US" dirty="0">
                <a:latin typeface="微軟正黑體" panose="020B0604030504040204" pitchFamily="34" charset="-120"/>
                <a:ea typeface="微軟正黑體" panose="020B0604030504040204" pitchFamily="34" charset="-120"/>
              </a:rPr>
              <a:t>進行了 </a:t>
            </a:r>
            <a:r>
              <a:rPr lang="en-US" altLang="zh-TW" dirty="0">
                <a:latin typeface="微軟正黑體" panose="020B0604030504040204" pitchFamily="34" charset="-120"/>
                <a:ea typeface="微軟正黑體" panose="020B0604030504040204" pitchFamily="34" charset="-120"/>
              </a:rPr>
              <a:t>Dunn </a:t>
            </a:r>
            <a:r>
              <a:rPr lang="zh-TW" altLang="en-US" dirty="0">
                <a:latin typeface="微軟正黑體" panose="020B0604030504040204" pitchFamily="34" charset="-120"/>
                <a:ea typeface="微軟正黑體" panose="020B0604030504040204" pitchFamily="34" charset="-120"/>
              </a:rPr>
              <a:t>事後檢驗以測試成對比較，出口標誌場景與其他</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種場景皆有顯著差異</a:t>
            </a:r>
            <a:endParaRPr lang="en-US" altLang="zh-TW" dirty="0">
              <a:latin typeface="微軟正黑體" panose="020B0604030504040204" pitchFamily="34" charset="-120"/>
              <a:ea typeface="微軟正黑體" panose="020B0604030504040204" pitchFamily="34" charset="-120"/>
            </a:endParaRPr>
          </a:p>
          <a:p>
            <a:pPr marL="457200" indent="-45720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提供有關出口標誌的附加信息時，參與者更能於識別更多出口。這一發現證實，</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增加出口的能見度對行人在疏散期間識別出口有重大影響</a:t>
            </a:r>
            <a:r>
              <a:rPr lang="zh-TW" altLang="en-US" sz="2400" dirty="0">
                <a:latin typeface="微軟正黑體" panose="020B0604030504040204" pitchFamily="34" charset="-120"/>
                <a:ea typeface="微軟正黑體" panose="020B0604030504040204" pitchFamily="34" charset="-120"/>
              </a:rPr>
              <a:t>。</a:t>
            </a:r>
          </a:p>
        </p:txBody>
      </p:sp>
      <p:sp>
        <p:nvSpPr>
          <p:cNvPr id="3" name="矩形 2"/>
          <p:cNvSpPr/>
          <p:nvPr/>
        </p:nvSpPr>
        <p:spPr>
          <a:xfrm>
            <a:off x="8058278" y="5894685"/>
            <a:ext cx="2895344" cy="461665"/>
          </a:xfrm>
          <a:prstGeom prst="rect">
            <a:avLst/>
          </a:prstGeom>
        </p:spPr>
        <p:txBody>
          <a:bodyPr wrap="none">
            <a:spAutoFit/>
          </a:bodyPr>
          <a:lstStyle/>
          <a:p>
            <a:r>
              <a:rPr lang="zh-TW" altLang="en-US" sz="2400" dirty="0">
                <a:latin typeface="微軟正黑體" panose="020B0604030504040204" pitchFamily="34" charset="-120"/>
                <a:ea typeface="微軟正黑體" panose="020B0604030504040204" pitchFamily="34" charset="-120"/>
              </a:rPr>
              <a:t>表</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已識別出口數量</a:t>
            </a:r>
          </a:p>
        </p:txBody>
      </p:sp>
      <p:graphicFrame>
        <p:nvGraphicFramePr>
          <p:cNvPr id="4" name="表格 3">
            <a:extLst>
              <a:ext uri="{FF2B5EF4-FFF2-40B4-BE49-F238E27FC236}">
                <a16:creationId xmlns:a16="http://schemas.microsoft.com/office/drawing/2014/main" id="{72295B44-6F77-4838-B64A-93555BA07774}"/>
              </a:ext>
            </a:extLst>
          </p:cNvPr>
          <p:cNvGraphicFramePr>
            <a:graphicFrameLocks noGrp="1"/>
          </p:cNvGraphicFramePr>
          <p:nvPr>
            <p:extLst>
              <p:ext uri="{D42A27DB-BD31-4B8C-83A1-F6EECF244321}">
                <p14:modId xmlns:p14="http://schemas.microsoft.com/office/powerpoint/2010/main" val="4259228856"/>
              </p:ext>
            </p:extLst>
          </p:nvPr>
        </p:nvGraphicFramePr>
        <p:xfrm>
          <a:off x="6447269" y="2151204"/>
          <a:ext cx="5402224" cy="3552010"/>
        </p:xfrm>
        <a:graphic>
          <a:graphicData uri="http://schemas.openxmlformats.org/drawingml/2006/table">
            <a:tbl>
              <a:tblPr/>
              <a:tblGrid>
                <a:gridCol w="1350556">
                  <a:extLst>
                    <a:ext uri="{9D8B030D-6E8A-4147-A177-3AD203B41FA5}">
                      <a16:colId xmlns:a16="http://schemas.microsoft.com/office/drawing/2014/main" val="4235576899"/>
                    </a:ext>
                  </a:extLst>
                </a:gridCol>
                <a:gridCol w="1350556">
                  <a:extLst>
                    <a:ext uri="{9D8B030D-6E8A-4147-A177-3AD203B41FA5}">
                      <a16:colId xmlns:a16="http://schemas.microsoft.com/office/drawing/2014/main" val="1147725917"/>
                    </a:ext>
                  </a:extLst>
                </a:gridCol>
                <a:gridCol w="1350556">
                  <a:extLst>
                    <a:ext uri="{9D8B030D-6E8A-4147-A177-3AD203B41FA5}">
                      <a16:colId xmlns:a16="http://schemas.microsoft.com/office/drawing/2014/main" val="348238946"/>
                    </a:ext>
                  </a:extLst>
                </a:gridCol>
                <a:gridCol w="1350556">
                  <a:extLst>
                    <a:ext uri="{9D8B030D-6E8A-4147-A177-3AD203B41FA5}">
                      <a16:colId xmlns:a16="http://schemas.microsoft.com/office/drawing/2014/main" val="1318276331"/>
                    </a:ext>
                  </a:extLst>
                </a:gridCol>
              </a:tblGrid>
              <a:tr h="653060">
                <a:tc>
                  <a:txBody>
                    <a:bodyPr/>
                    <a:lstStyle/>
                    <a:p>
                      <a:pPr algn="ctr"/>
                      <a:r>
                        <a:rPr lang="en-US" b="1" dirty="0">
                          <a:effectLst/>
                        </a:rPr>
                        <a:t>Scenarios</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b="1" dirty="0">
                          <a:effectLst/>
                        </a:rPr>
                        <a:t>Mean ± SD</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b="1">
                          <a:effectLst/>
                        </a:rPr>
                        <a:t>Maximum</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b="1">
                          <a:effectLst/>
                        </a:rPr>
                        <a:t>Minimum</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781652251"/>
                  </a:ext>
                </a:extLst>
              </a:tr>
              <a:tr h="939770">
                <a:tc>
                  <a:txBody>
                    <a:bodyPr/>
                    <a:lstStyle/>
                    <a:p>
                      <a:pPr algn="ctr"/>
                      <a:r>
                        <a:rPr lang="en-US" dirty="0">
                          <a:effectLst/>
                        </a:rPr>
                        <a:t>No information</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2.62 ± 1.12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dirty="0">
                          <a:effectLst/>
                        </a:rPr>
                        <a:t>5</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3052181"/>
                  </a:ext>
                </a:extLst>
              </a:tr>
              <a:tr h="653060">
                <a:tc>
                  <a:txBody>
                    <a:bodyPr/>
                    <a:lstStyle/>
                    <a:p>
                      <a:pPr algn="ctr"/>
                      <a:r>
                        <a:rPr lang="en-US" dirty="0">
                          <a:effectLst/>
                        </a:rPr>
                        <a:t>Exit sign</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solidFill>
                            <a:srgbClr val="FF0000"/>
                          </a:solidFill>
                          <a:effectLst/>
                        </a:rPr>
                        <a:t>5.81 ± 2.11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dirty="0">
                          <a:effectLst/>
                        </a:rPr>
                        <a:t>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463668"/>
                  </a:ext>
                </a:extLst>
              </a:tr>
              <a:tr h="653060">
                <a:tc>
                  <a:txBody>
                    <a:bodyPr/>
                    <a:lstStyle/>
                    <a:p>
                      <a:pPr algn="ctr"/>
                      <a:r>
                        <a:rPr lang="en-US" dirty="0">
                          <a:effectLst/>
                        </a:rPr>
                        <a:t>Direction</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a:effectLst/>
                        </a:rPr>
                        <a:t>3.20 ± 1.47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dirty="0">
                          <a:effectLst/>
                        </a:rPr>
                        <a:t>8</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dirty="0">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4330716"/>
                  </a:ext>
                </a:extLst>
              </a:tr>
              <a:tr h="653060">
                <a:tc>
                  <a:txBody>
                    <a:bodyPr/>
                    <a:lstStyle/>
                    <a:p>
                      <a:pPr algn="ctr"/>
                      <a:r>
                        <a:rPr lang="en-US" dirty="0">
                          <a:effectLst/>
                        </a:rPr>
                        <a:t>Validation</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a:effectLst/>
                        </a:rPr>
                        <a:t>2.88 ± 1.24</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a:effectLst/>
                        </a:rPr>
                        <a:t>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0769208"/>
                  </a:ext>
                </a:extLst>
              </a:tr>
            </a:tbl>
          </a:graphicData>
        </a:graphic>
      </p:graphicFrame>
    </p:spTree>
    <p:extLst>
      <p:ext uri="{BB962C8B-B14F-4D97-AF65-F5344CB8AC3E}">
        <p14:creationId xmlns:p14="http://schemas.microsoft.com/office/powerpoint/2010/main" val="3163841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最終退出選擇</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25</a:t>
            </a:fld>
            <a:endParaRPr lang="zh-TW" altLang="en-US" dirty="0"/>
          </a:p>
        </p:txBody>
      </p:sp>
      <p:sp>
        <p:nvSpPr>
          <p:cNvPr id="8" name="矩形 7"/>
          <p:cNvSpPr/>
          <p:nvPr/>
        </p:nvSpPr>
        <p:spPr>
          <a:xfrm>
            <a:off x="130601" y="1375550"/>
            <a:ext cx="2765000" cy="4844275"/>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與無信息場景相比，提供方向信息和其他行人都對參與者的出口選擇產生了顯著影響。</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同時，出口可見度的提高對最終出口選擇沒有顯著影響。</a:t>
            </a:r>
          </a:p>
        </p:txBody>
      </p:sp>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graphicFrame>
        <p:nvGraphicFramePr>
          <p:cNvPr id="3" name="表格 2">
            <a:extLst>
              <a:ext uri="{FF2B5EF4-FFF2-40B4-BE49-F238E27FC236}">
                <a16:creationId xmlns:a16="http://schemas.microsoft.com/office/drawing/2014/main" id="{5E4B6C39-D558-4AE3-AA92-297B214EDEDB}"/>
              </a:ext>
            </a:extLst>
          </p:cNvPr>
          <p:cNvGraphicFramePr>
            <a:graphicFrameLocks noGrp="1"/>
          </p:cNvGraphicFramePr>
          <p:nvPr>
            <p:extLst>
              <p:ext uri="{D42A27DB-BD31-4B8C-83A1-F6EECF244321}">
                <p14:modId xmlns:p14="http://schemas.microsoft.com/office/powerpoint/2010/main" val="453060990"/>
              </p:ext>
            </p:extLst>
          </p:nvPr>
        </p:nvGraphicFramePr>
        <p:xfrm>
          <a:off x="3272118" y="1825626"/>
          <a:ext cx="7925857" cy="4394199"/>
        </p:xfrm>
        <a:graphic>
          <a:graphicData uri="http://schemas.openxmlformats.org/drawingml/2006/table">
            <a:tbl>
              <a:tblPr/>
              <a:tblGrid>
                <a:gridCol w="805192">
                  <a:extLst>
                    <a:ext uri="{9D8B030D-6E8A-4147-A177-3AD203B41FA5}">
                      <a16:colId xmlns:a16="http://schemas.microsoft.com/office/drawing/2014/main" val="3084309259"/>
                    </a:ext>
                  </a:extLst>
                </a:gridCol>
                <a:gridCol w="791185">
                  <a:extLst>
                    <a:ext uri="{9D8B030D-6E8A-4147-A177-3AD203B41FA5}">
                      <a16:colId xmlns:a16="http://schemas.microsoft.com/office/drawing/2014/main" val="76526118"/>
                    </a:ext>
                  </a:extLst>
                </a:gridCol>
                <a:gridCol w="791185">
                  <a:extLst>
                    <a:ext uri="{9D8B030D-6E8A-4147-A177-3AD203B41FA5}">
                      <a16:colId xmlns:a16="http://schemas.microsoft.com/office/drawing/2014/main" val="3547219421"/>
                    </a:ext>
                  </a:extLst>
                </a:gridCol>
                <a:gridCol w="791185">
                  <a:extLst>
                    <a:ext uri="{9D8B030D-6E8A-4147-A177-3AD203B41FA5}">
                      <a16:colId xmlns:a16="http://schemas.microsoft.com/office/drawing/2014/main" val="1218365677"/>
                    </a:ext>
                  </a:extLst>
                </a:gridCol>
                <a:gridCol w="791185">
                  <a:extLst>
                    <a:ext uri="{9D8B030D-6E8A-4147-A177-3AD203B41FA5}">
                      <a16:colId xmlns:a16="http://schemas.microsoft.com/office/drawing/2014/main" val="2708702369"/>
                    </a:ext>
                  </a:extLst>
                </a:gridCol>
                <a:gridCol w="791185">
                  <a:extLst>
                    <a:ext uri="{9D8B030D-6E8A-4147-A177-3AD203B41FA5}">
                      <a16:colId xmlns:a16="http://schemas.microsoft.com/office/drawing/2014/main" val="710956385"/>
                    </a:ext>
                  </a:extLst>
                </a:gridCol>
                <a:gridCol w="791185">
                  <a:extLst>
                    <a:ext uri="{9D8B030D-6E8A-4147-A177-3AD203B41FA5}">
                      <a16:colId xmlns:a16="http://schemas.microsoft.com/office/drawing/2014/main" val="2278273234"/>
                    </a:ext>
                  </a:extLst>
                </a:gridCol>
                <a:gridCol w="791185">
                  <a:extLst>
                    <a:ext uri="{9D8B030D-6E8A-4147-A177-3AD203B41FA5}">
                      <a16:colId xmlns:a16="http://schemas.microsoft.com/office/drawing/2014/main" val="993514485"/>
                    </a:ext>
                  </a:extLst>
                </a:gridCol>
                <a:gridCol w="791185">
                  <a:extLst>
                    <a:ext uri="{9D8B030D-6E8A-4147-A177-3AD203B41FA5}">
                      <a16:colId xmlns:a16="http://schemas.microsoft.com/office/drawing/2014/main" val="1406905361"/>
                    </a:ext>
                  </a:extLst>
                </a:gridCol>
                <a:gridCol w="791185">
                  <a:extLst>
                    <a:ext uri="{9D8B030D-6E8A-4147-A177-3AD203B41FA5}">
                      <a16:colId xmlns:a16="http://schemas.microsoft.com/office/drawing/2014/main" val="919496479"/>
                    </a:ext>
                  </a:extLst>
                </a:gridCol>
              </a:tblGrid>
              <a:tr h="673396">
                <a:tc>
                  <a:txBody>
                    <a:bodyPr/>
                    <a:lstStyle/>
                    <a:p>
                      <a:pPr algn="l"/>
                      <a:r>
                        <a:rPr lang="zh-TW" altLang="en-US" sz="1600" b="1" dirty="0">
                          <a:effectLst/>
                          <a:latin typeface="微軟正黑體" panose="020B0604030504040204" pitchFamily="34" charset="-120"/>
                          <a:ea typeface="微軟正黑體" panose="020B0604030504040204" pitchFamily="34" charset="-120"/>
                        </a:rPr>
                        <a:t>退出</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dirty="0">
                          <a:effectLst/>
                          <a:latin typeface="微軟正黑體" panose="020B0604030504040204" pitchFamily="34" charset="-120"/>
                          <a:ea typeface="微軟正黑體" panose="020B0604030504040204" pitchFamily="34" charset="-120"/>
                        </a:rPr>
                        <a:t>A1</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dirty="0">
                          <a:effectLst/>
                          <a:latin typeface="微軟正黑體" panose="020B0604030504040204" pitchFamily="34" charset="-120"/>
                          <a:ea typeface="微軟正黑體" panose="020B0604030504040204" pitchFamily="34" charset="-120"/>
                        </a:rPr>
                        <a:t>A2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b="1" dirty="0">
                          <a:effectLst/>
                          <a:latin typeface="微軟正黑體" panose="020B0604030504040204" pitchFamily="34" charset="-120"/>
                          <a:ea typeface="微軟正黑體" panose="020B0604030504040204" pitchFamily="34" charset="-120"/>
                        </a:rPr>
                        <a:t>B</a:t>
                      </a:r>
                      <a:endParaRPr lang="zh-TW" altLang="en-US" sz="16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a:effectLst/>
                          <a:latin typeface="微軟正黑體" panose="020B0604030504040204" pitchFamily="34" charset="-120"/>
                          <a:ea typeface="微軟正黑體" panose="020B0604030504040204" pitchFamily="34" charset="-120"/>
                        </a:rPr>
                        <a:t>C</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a:effectLst/>
                          <a:latin typeface="微軟正黑體" panose="020B0604030504040204" pitchFamily="34" charset="-120"/>
                          <a:ea typeface="微軟正黑體" panose="020B0604030504040204" pitchFamily="34" charset="-120"/>
                        </a:rPr>
                        <a:t>D</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b="1" dirty="0">
                          <a:effectLst/>
                          <a:latin typeface="微軟正黑體" panose="020B0604030504040204" pitchFamily="34" charset="-120"/>
                          <a:ea typeface="微軟正黑體" panose="020B0604030504040204" pitchFamily="34" charset="-120"/>
                        </a:rPr>
                        <a:t>E</a:t>
                      </a:r>
                      <a:endParaRPr lang="zh-TW" altLang="en-US" sz="16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a:effectLst/>
                          <a:latin typeface="微軟正黑體" panose="020B0604030504040204" pitchFamily="34" charset="-120"/>
                          <a:ea typeface="微軟正黑體" panose="020B0604030504040204" pitchFamily="34" charset="-120"/>
                        </a:rPr>
                        <a:t>F</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1">
                          <a:effectLst/>
                          <a:latin typeface="微軟正黑體" panose="020B0604030504040204" pitchFamily="34" charset="-120"/>
                          <a:ea typeface="微軟正黑體" panose="020B0604030504040204" pitchFamily="34" charset="-120"/>
                        </a:rPr>
                        <a:t>G</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600" b="1">
                          <a:effectLst/>
                          <a:latin typeface="微軟正黑體" panose="020B0604030504040204" pitchFamily="34" charset="-120"/>
                          <a:ea typeface="微軟正黑體" panose="020B0604030504040204" pitchFamily="34" charset="-120"/>
                        </a:rPr>
                        <a:t>全部的</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777061"/>
                  </a:ext>
                </a:extLst>
              </a:tr>
              <a:tr h="878840">
                <a:tc>
                  <a:txBody>
                    <a:bodyPr/>
                    <a:lstStyle/>
                    <a:p>
                      <a:pPr algn="l"/>
                      <a:r>
                        <a:rPr lang="zh-TW" altLang="en-US" sz="1600" dirty="0">
                          <a:effectLst/>
                          <a:latin typeface="微軟正黑體" panose="020B0604030504040204" pitchFamily="34" charset="-120"/>
                          <a:ea typeface="微軟正黑體" panose="020B0604030504040204" pitchFamily="34" charset="-120"/>
                        </a:rPr>
                        <a:t>無信息</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6</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(28.57%)</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4</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(19.05%)</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0</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(4.76)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8</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(38.10)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2</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(9.52)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21</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691366208"/>
                  </a:ext>
                </a:extLst>
              </a:tr>
              <a:tr h="1084283">
                <a:tc>
                  <a:txBody>
                    <a:bodyPr/>
                    <a:lstStyle/>
                    <a:p>
                      <a:pPr algn="l"/>
                      <a:r>
                        <a:rPr lang="zh-TW" altLang="en-US" sz="1600" dirty="0">
                          <a:effectLst/>
                          <a:latin typeface="微軟正黑體" panose="020B0604030504040204" pitchFamily="34" charset="-120"/>
                          <a:ea typeface="微軟正黑體" panose="020B0604030504040204" pitchFamily="34" charset="-120"/>
                        </a:rPr>
                        <a:t>出口指示牌</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5</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5</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0</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5</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5</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5</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(3.70%)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1</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(3.70%)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27</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2743133442"/>
                  </a:ext>
                </a:extLst>
              </a:tr>
              <a:tr h="878840">
                <a:tc>
                  <a:txBody>
                    <a:bodyPr/>
                    <a:lstStyle/>
                    <a:p>
                      <a:pPr algn="l"/>
                      <a:r>
                        <a:rPr lang="zh-TW" altLang="en-US" sz="1600" dirty="0">
                          <a:effectLst/>
                          <a:latin typeface="微軟正黑體" panose="020B0604030504040204" pitchFamily="34" charset="-120"/>
                          <a:ea typeface="微軟正黑體" panose="020B0604030504040204" pitchFamily="34" charset="-120"/>
                        </a:rPr>
                        <a:t>方向</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3</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(15.00%)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5</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(25.00%)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9</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(45.00%)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(15.00%)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0</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0</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20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3884561004"/>
                  </a:ext>
                </a:extLst>
              </a:tr>
              <a:tr h="878840">
                <a:tc>
                  <a:txBody>
                    <a:bodyPr/>
                    <a:lstStyle/>
                    <a:p>
                      <a:pPr algn="l"/>
                      <a:r>
                        <a:rPr lang="zh-TW" altLang="en-US" sz="1600" dirty="0">
                          <a:effectLst/>
                          <a:latin typeface="微軟正黑體" panose="020B0604030504040204" pitchFamily="34" charset="-120"/>
                          <a:ea typeface="微軟正黑體" panose="020B0604030504040204" pitchFamily="34" charset="-120"/>
                        </a:rPr>
                        <a:t>驗證</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13</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(50.00%)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0</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10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(38.46%)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(11.54%)</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a:effectLst/>
                          <a:latin typeface="微軟正黑體" panose="020B0604030504040204" pitchFamily="34" charset="-120"/>
                          <a:ea typeface="微軟正黑體" panose="020B0604030504040204" pitchFamily="34" charset="-120"/>
                        </a:rPr>
                        <a:t>0</a:t>
                      </a:r>
                      <a:br>
                        <a:rPr lang="en-US" altLang="zh-TW" sz="1600">
                          <a:effectLst/>
                          <a:latin typeface="微軟正黑體" panose="020B0604030504040204" pitchFamily="34" charset="-120"/>
                          <a:ea typeface="微軟正黑體" panose="020B0604030504040204" pitchFamily="34" charset="-120"/>
                        </a:rPr>
                      </a:br>
                      <a:r>
                        <a:rPr lang="en-US" altLang="zh-TW" sz="16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0</a:t>
                      </a:r>
                      <a:br>
                        <a:rPr lang="en-US" altLang="zh-TW" sz="1600" dirty="0">
                          <a:effectLst/>
                          <a:latin typeface="微軟正黑體" panose="020B0604030504040204" pitchFamily="34" charset="-120"/>
                          <a:ea typeface="微軟正黑體" panose="020B0604030504040204" pitchFamily="34" charset="-120"/>
                        </a:rPr>
                      </a:br>
                      <a:r>
                        <a:rPr lang="en-US" altLang="zh-TW" sz="16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2096111947"/>
                  </a:ext>
                </a:extLst>
              </a:tr>
            </a:tbl>
          </a:graphicData>
        </a:graphic>
      </p:graphicFrame>
      <p:sp>
        <p:nvSpPr>
          <p:cNvPr id="7" name="矩形 6">
            <a:extLst>
              <a:ext uri="{FF2B5EF4-FFF2-40B4-BE49-F238E27FC236}">
                <a16:creationId xmlns:a16="http://schemas.microsoft.com/office/drawing/2014/main" id="{09EC8B72-40F1-4B49-BB0F-CF43E0C25F70}"/>
              </a:ext>
            </a:extLst>
          </p:cNvPr>
          <p:cNvSpPr/>
          <p:nvPr/>
        </p:nvSpPr>
        <p:spPr>
          <a:xfrm>
            <a:off x="3209365" y="3319419"/>
            <a:ext cx="7180729" cy="11898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3488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討論</a:t>
            </a: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26</a:t>
            </a:fld>
            <a:endParaRPr lang="zh-TW" altLang="en-US"/>
          </a:p>
        </p:txBody>
      </p:sp>
      <p:sp>
        <p:nvSpPr>
          <p:cNvPr id="6" name="矩形 5"/>
          <p:cNvSpPr/>
          <p:nvPr/>
        </p:nvSpPr>
        <p:spPr>
          <a:xfrm>
            <a:off x="381000" y="1881096"/>
            <a:ext cx="11687175" cy="3812197"/>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研究結果強調了從眾行為對行人出口選擇的影響，行人在疏散期間選擇跟隨他人。與之前的</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Helbing et al., 2000 , </a:t>
            </a:r>
            <a:r>
              <a:rPr lang="en-US" altLang="zh-TW" sz="2000" dirty="0" err="1">
                <a:latin typeface="微軟正黑體" panose="020B0604030504040204" pitchFamily="34" charset="-120"/>
                <a:ea typeface="微軟正黑體" panose="020B0604030504040204" pitchFamily="34" charset="-120"/>
              </a:rPr>
              <a:t>Lovreglio</a:t>
            </a:r>
            <a:r>
              <a:rPr lang="en-US" altLang="zh-TW" sz="2000" dirty="0">
                <a:latin typeface="微軟正黑體" panose="020B0604030504040204" pitchFamily="34" charset="-120"/>
                <a:ea typeface="微軟正黑體" panose="020B0604030504040204" pitchFamily="34" charset="-120"/>
              </a:rPr>
              <a:t> et al., 2016 , </a:t>
            </a:r>
            <a:r>
              <a:rPr lang="en-US" altLang="zh-TW" sz="2000" dirty="0" err="1">
                <a:latin typeface="微軟正黑體" panose="020B0604030504040204" pitchFamily="34" charset="-120"/>
                <a:ea typeface="微軟正黑體" panose="020B0604030504040204" pitchFamily="34" charset="-120"/>
              </a:rPr>
              <a:t>Moussaïd</a:t>
            </a:r>
            <a:r>
              <a:rPr lang="en-US" altLang="zh-TW" sz="2000" dirty="0">
                <a:latin typeface="微軟正黑體" panose="020B0604030504040204" pitchFamily="34" charset="-120"/>
                <a:ea typeface="微軟正黑體" panose="020B0604030504040204" pitchFamily="34" charset="-120"/>
              </a:rPr>
              <a:t> et al., 2016</a:t>
            </a:r>
            <a:r>
              <a:rPr lang="zh-TW" altLang="en-US" sz="20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研究一致</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雖然我們發現其他因素影響行人出口選擇（例如，到出口的距離、出口的可見性），但在兩個實驗中，從眾行為是一個主要影響因素</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當</a:t>
            </a:r>
            <a:r>
              <a:rPr lang="zh-TW" altLang="en-US" sz="2400" dirty="0">
                <a:solidFill>
                  <a:schemeClr val="accent1">
                    <a:lumMod val="75000"/>
                  </a:schemeClr>
                </a:solidFill>
                <a:latin typeface="微軟正黑體" panose="020B0604030504040204" pitchFamily="34" charset="-120"/>
                <a:ea typeface="微軟正黑體" panose="020B0604030504040204" pitchFamily="34" charset="-120"/>
              </a:rPr>
              <a:t>在環境中提供額外信息時，行人在疏散期間更有可能識別到更多出口</a:t>
            </a:r>
            <a:endParaRPr lang="en-US" altLang="zh-TW" sz="2400" dirty="0">
              <a:solidFill>
                <a:schemeClr val="accent1">
                  <a:lumMod val="75000"/>
                </a:schemeClr>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尤其是提高出口標誌的可見度，行人可以識別出更多的出口。這些結果與證明出口標誌的可見性對行人在疏散過程中識別出口的影響的研究一致</a:t>
            </a:r>
            <a:r>
              <a:rPr lang="en-US" altLang="zh-TW" sz="2000" dirty="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Kobes</a:t>
            </a:r>
            <a:r>
              <a:rPr lang="en-US" altLang="zh-TW" sz="2000" dirty="0">
                <a:latin typeface="微軟正黑體" panose="020B0604030504040204" pitchFamily="34" charset="-120"/>
                <a:ea typeface="微軟正黑體" panose="020B0604030504040204" pitchFamily="34" charset="-120"/>
              </a:rPr>
              <a:t> et al., 2010a, Tang et al., 2009, Wong and Lo, 2007)</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32670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討論</a:t>
            </a: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27</a:t>
            </a:fld>
            <a:endParaRPr lang="zh-TW" altLang="en-US"/>
          </a:p>
        </p:txBody>
      </p:sp>
      <p:sp>
        <p:nvSpPr>
          <p:cNvPr id="6" name="矩形 5"/>
          <p:cNvSpPr/>
          <p:nvPr/>
        </p:nvSpPr>
        <p:spPr>
          <a:xfrm>
            <a:off x="535321" y="1456149"/>
            <a:ext cx="10818479" cy="4888389"/>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正如文獻中所建議的，本研究發現行人總體上更有可能選擇最近的出口</a:t>
            </a:r>
            <a:r>
              <a:rPr lang="da-DK" altLang="zh-TW" sz="2200" dirty="0">
                <a:latin typeface="微軟正黑體" panose="020B0604030504040204" pitchFamily="34" charset="-120"/>
                <a:ea typeface="微軟正黑體" panose="020B0604030504040204" pitchFamily="34" charset="-120"/>
              </a:rPr>
              <a:t>(Feng et al., 2020, Guo et al., 2012, Haghani and Sarvi, 2016b, Kobes et al., 2010a, Li et al., 2019, Liao et al., 2017).</a:t>
            </a:r>
          </a:p>
          <a:p>
            <a:pPr marL="285750" indent="-285750">
              <a:lnSpc>
                <a:spcPct val="13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第三，本研究表明，</a:t>
            </a:r>
            <a:r>
              <a:rPr lang="zh-TW" altLang="en-US" sz="2200" dirty="0">
                <a:solidFill>
                  <a:schemeClr val="accent1">
                    <a:lumMod val="75000"/>
                  </a:schemeClr>
                </a:solidFill>
                <a:latin typeface="微軟正黑體" panose="020B0604030504040204" pitchFamily="34" charset="-120"/>
                <a:ea typeface="微軟正黑體" panose="020B0604030504040204" pitchFamily="34" charset="-120"/>
              </a:rPr>
              <a:t>雖然出口標誌的良好可見有助於參與者識別環境中的出口，但它對他們最終的選擇沒有顯著影響</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相反，</a:t>
            </a:r>
            <a:r>
              <a:rPr lang="zh-TW" altLang="en-US" sz="2200" dirty="0">
                <a:solidFill>
                  <a:schemeClr val="accent1">
                    <a:lumMod val="75000"/>
                  </a:schemeClr>
                </a:solidFill>
                <a:latin typeface="微軟正黑體" panose="020B0604030504040204" pitchFamily="34" charset="-120"/>
                <a:ea typeface="微軟正黑體" panose="020B0604030504040204" pitchFamily="34" charset="-120"/>
              </a:rPr>
              <a:t>其他行人和方向信息對參與者的最終出口選擇有重大影響</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他們認為其他人是潛在的信息來源。這些發現與研究其他行人對行人出口選擇影響的研究結果一致（</a:t>
            </a:r>
            <a:r>
              <a:rPr lang="en-US" altLang="zh-TW" sz="2200" dirty="0" err="1">
                <a:latin typeface="微軟正黑體" panose="020B0604030504040204" pitchFamily="34" charset="-120"/>
                <a:ea typeface="微軟正黑體" panose="020B0604030504040204" pitchFamily="34" charset="-120"/>
              </a:rPr>
              <a:t>Kinateder</a:t>
            </a:r>
            <a:r>
              <a:rPr lang="en-US" altLang="zh-TW" sz="2200" dirty="0">
                <a:latin typeface="微軟正黑體" panose="020B0604030504040204" pitchFamily="34" charset="-120"/>
                <a:ea typeface="微軟正黑體" panose="020B0604030504040204" pitchFamily="34" charset="-120"/>
              </a:rPr>
              <a:t> et al., 2018 , </a:t>
            </a:r>
            <a:r>
              <a:rPr lang="en-US" altLang="zh-TW" sz="2200" dirty="0" err="1">
                <a:latin typeface="微軟正黑體" panose="020B0604030504040204" pitchFamily="34" charset="-120"/>
                <a:ea typeface="微軟正黑體" panose="020B0604030504040204" pitchFamily="34" charset="-120"/>
              </a:rPr>
              <a:t>Kineder</a:t>
            </a:r>
            <a:r>
              <a:rPr lang="en-US" altLang="zh-TW" sz="2200" dirty="0">
                <a:latin typeface="微軟正黑體" panose="020B0604030504040204" pitchFamily="34" charset="-120"/>
                <a:ea typeface="微軟正黑體" panose="020B0604030504040204" pitchFamily="34" charset="-120"/>
              </a:rPr>
              <a:t> and Warren, 2016</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此外，</a:t>
            </a:r>
            <a:r>
              <a:rPr lang="zh-TW" altLang="en-US" sz="2200" dirty="0">
                <a:solidFill>
                  <a:schemeClr val="accent1">
                    <a:lumMod val="75000"/>
                  </a:schemeClr>
                </a:solidFill>
                <a:latin typeface="微軟正黑體" panose="020B0604030504040204" pitchFamily="34" charset="-120"/>
                <a:ea typeface="微軟正黑體" panose="020B0604030504040204" pitchFamily="34" charset="-120"/>
              </a:rPr>
              <a:t>本研究還發現，行人更願意選擇方向標誌所指向的出口</a:t>
            </a:r>
            <a:r>
              <a:rPr lang="zh-TW" altLang="en-US" sz="2200" dirty="0">
                <a:latin typeface="微軟正黑體" panose="020B0604030504040204" pitchFamily="34" charset="-120"/>
                <a:ea typeface="微軟正黑體" panose="020B0604030504040204" pitchFamily="34" charset="-120"/>
              </a:rPr>
              <a:t>。這些發現是對僅調查一種關於疏散期間行人出口選擇行為的信息策略的研究的補充（例如，</a:t>
            </a:r>
            <a:r>
              <a:rPr lang="en-US" altLang="zh-TW" sz="2200" dirty="0">
                <a:latin typeface="微軟正黑體" panose="020B0604030504040204" pitchFamily="34" charset="-120"/>
                <a:ea typeface="微軟正黑體" panose="020B0604030504040204" pitchFamily="34" charset="-120"/>
              </a:rPr>
              <a:t>Wong </a:t>
            </a:r>
            <a:r>
              <a:rPr lang="zh-TW" altLang="en-US" sz="2200" dirty="0">
                <a:latin typeface="微軟正黑體" panose="020B0604030504040204" pitchFamily="34" charset="-120"/>
                <a:ea typeface="微軟正黑體" panose="020B0604030504040204" pitchFamily="34" charset="-120"/>
              </a:rPr>
              <a:t>和 </a:t>
            </a:r>
            <a:r>
              <a:rPr lang="en-US" altLang="zh-TW" sz="2200" dirty="0">
                <a:latin typeface="微軟正黑體" panose="020B0604030504040204" pitchFamily="34" charset="-120"/>
                <a:ea typeface="微軟正黑體" panose="020B0604030504040204" pitchFamily="34" charset="-120"/>
              </a:rPr>
              <a:t>Lo</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2007 </a:t>
            </a:r>
            <a:r>
              <a:rPr lang="zh-TW" altLang="en-US" sz="2200" dirty="0">
                <a:latin typeface="微軟正黑體" panose="020B0604030504040204" pitchFamily="34" charset="-120"/>
                <a:ea typeface="微軟正黑體" panose="020B0604030504040204" pitchFamily="34" charset="-120"/>
              </a:rPr>
              <a:t>年）。</a:t>
            </a:r>
            <a:endParaRPr lang="en-US" altLang="zh-TW" sz="2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77745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516911" y="25664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謝謝聆聽</a:t>
            </a: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28</a:t>
            </a:fld>
            <a:endParaRPr lang="zh-TW" altLang="en-US"/>
          </a:p>
        </p:txBody>
      </p:sp>
    </p:spTree>
    <p:extLst>
      <p:ext uri="{BB962C8B-B14F-4D97-AF65-F5344CB8AC3E}">
        <p14:creationId xmlns:p14="http://schemas.microsoft.com/office/powerpoint/2010/main" val="1786358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29</a:t>
            </a:fld>
            <a:endParaRPr lang="zh-TW" altLang="en-US"/>
          </a:p>
        </p:txBody>
      </p:sp>
      <p:pic>
        <p:nvPicPr>
          <p:cNvPr id="1026" name="Picture 2" descr="https://ars.els-cdn.com/content/image/1-s2.0-S0925753521000011-gr8.jpg">
            <a:extLst>
              <a:ext uri="{FF2B5EF4-FFF2-40B4-BE49-F238E27FC236}">
                <a16:creationId xmlns:a16="http://schemas.microsoft.com/office/drawing/2014/main" id="{7CF63EAA-6636-49E3-932D-7404BB6EB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086" y="408174"/>
            <a:ext cx="5295900" cy="410527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237EB491-A345-457B-A636-93BB133EAE31}"/>
              </a:ext>
            </a:extLst>
          </p:cNvPr>
          <p:cNvSpPr/>
          <p:nvPr/>
        </p:nvSpPr>
        <p:spPr>
          <a:xfrm>
            <a:off x="5562600" y="1248149"/>
            <a:ext cx="6096000" cy="2056589"/>
          </a:xfrm>
          <a:prstGeom prst="rect">
            <a:avLst/>
          </a:prstGeom>
        </p:spPr>
        <p:txBody>
          <a:bodyPr>
            <a:spAutoFit/>
          </a:bodyPr>
          <a:lstStyle/>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在實驗開始時，所有參與者都</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面向右側的桌子</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白色箭頭</a:t>
            </a:r>
            <a:r>
              <a:rPr lang="zh-TW" altLang="en-US" dirty="0">
                <a:solidFill>
                  <a:srgbClr val="2E2E2E"/>
                </a:solidFill>
                <a:latin typeface="微軟正黑體" panose="020B0604030504040204" pitchFamily="34" charset="-120"/>
                <a:ea typeface="微軟正黑體" panose="020B0604030504040204" pitchFamily="34" charset="-120"/>
              </a:rPr>
              <a:t>指向參與者第一次沉浸在虛擬環境中時所注視的方向。</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為了幫助參與者描述他們的退出選擇，在所有場景的地面上都添加了“左”和“右”標誌</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參與者在虛擬環境中看不到自己的身體</a:t>
            </a:r>
            <a:endParaRPr lang="zh-TW" altLang="en-US" b="0" i="0" dirty="0">
              <a:solidFill>
                <a:srgbClr val="2E2E2E"/>
              </a:solidFill>
              <a:effectLst/>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CE6E93B1-7CD3-4381-BD56-6295FABAC8A6}"/>
              </a:ext>
            </a:extLst>
          </p:cNvPr>
          <p:cNvSpPr/>
          <p:nvPr/>
        </p:nvSpPr>
        <p:spPr>
          <a:xfrm>
            <a:off x="2501153" y="1595716"/>
            <a:ext cx="475129" cy="3675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8" name="Picture 4" descr="https://ars.els-cdn.com/content/image/1-s2.0-S0925753521000011-gr3.jpg">
            <a:extLst>
              <a:ext uri="{FF2B5EF4-FFF2-40B4-BE49-F238E27FC236}">
                <a16:creationId xmlns:a16="http://schemas.microsoft.com/office/drawing/2014/main" id="{B40D88E2-7EB9-4C75-AD6D-9053EE1E3F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878" y="4578325"/>
            <a:ext cx="4991130" cy="22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06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634646" y="221714"/>
            <a:ext cx="2619542" cy="1096701"/>
          </a:xfrm>
        </p:spPr>
        <p:txBody>
          <a:bodyPr>
            <a:normAutofit/>
          </a:bodyPr>
          <a:lstStyle/>
          <a:p>
            <a:r>
              <a:rPr lang="zh-TW" altLang="en-US" dirty="0">
                <a:latin typeface="微軟正黑體" panose="020B0604030504040204" pitchFamily="34" charset="-120"/>
                <a:ea typeface="微軟正黑體" panose="020B0604030504040204" pitchFamily="34" charset="-120"/>
              </a:rPr>
              <a:t>背景</a:t>
            </a:r>
          </a:p>
        </p:txBody>
      </p:sp>
      <p:sp>
        <p:nvSpPr>
          <p:cNvPr id="3" name="副標題 2"/>
          <p:cNvSpPr>
            <a:spLocks noGrp="1"/>
          </p:cNvSpPr>
          <p:nvPr>
            <p:ph type="subTitle" idx="1"/>
          </p:nvPr>
        </p:nvSpPr>
        <p:spPr>
          <a:xfrm>
            <a:off x="810018" y="1796010"/>
            <a:ext cx="11381982"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到目前為止，主要採用三種實驗方法來研究疏散過程中行人出口選擇行為</a:t>
            </a:r>
            <a:r>
              <a:rPr lang="en-US" altLang="zh-TW" dirty="0">
                <a:latin typeface="微軟正黑體" panose="020B0604030504040204" pitchFamily="34" charset="-120"/>
                <a:ea typeface="微軟正黑體" panose="020B0604030504040204" pitchFamily="34" charset="-120"/>
              </a:rPr>
              <a:t>:</a:t>
            </a:r>
          </a:p>
          <a:p>
            <a:pPr marL="457200" indent="-457200" algn="l">
              <a:lnSpc>
                <a:spcPct val="140000"/>
              </a:lnSpc>
              <a:buFont typeface="+mj-lt"/>
              <a:buAutoNum type="arabicPeriod"/>
            </a:pPr>
            <a:r>
              <a:rPr lang="zh-TW" altLang="en-US" dirty="0">
                <a:latin typeface="微軟正黑體" panose="020B0604030504040204" pitchFamily="34" charset="-120"/>
                <a:ea typeface="微軟正黑體" panose="020B0604030504040204" pitchFamily="34" charset="-120"/>
              </a:rPr>
              <a:t>包括現實生活中的現場觀察</a:t>
            </a:r>
            <a:endParaRPr lang="en-US" altLang="zh-TW" dirty="0">
              <a:latin typeface="微軟正黑體" panose="020B0604030504040204" pitchFamily="34" charset="-120"/>
              <a:ea typeface="微軟正黑體" panose="020B0604030504040204" pitchFamily="34" charset="-120"/>
            </a:endParaRPr>
          </a:p>
          <a:p>
            <a:pPr marL="457200" indent="-457200" algn="l">
              <a:lnSpc>
                <a:spcPct val="140000"/>
              </a:lnSpc>
              <a:buFont typeface="+mj-lt"/>
              <a:buAutoNum type="arabicPeriod"/>
            </a:pPr>
            <a:r>
              <a:rPr lang="zh-TW" altLang="en-US" dirty="0">
                <a:latin typeface="微軟正黑體" panose="020B0604030504040204" pitchFamily="34" charset="-120"/>
                <a:ea typeface="微軟正黑體" panose="020B0604030504040204" pitchFamily="34" charset="-120"/>
              </a:rPr>
              <a:t>傳統控制實驗</a:t>
            </a:r>
            <a:endParaRPr lang="en-US" altLang="zh-TW" dirty="0">
              <a:latin typeface="微軟正黑體" panose="020B0604030504040204" pitchFamily="34" charset="-120"/>
              <a:ea typeface="微軟正黑體" panose="020B0604030504040204" pitchFamily="34" charset="-120"/>
            </a:endParaRPr>
          </a:p>
          <a:p>
            <a:pPr marL="457200" indent="-457200" algn="l">
              <a:lnSpc>
                <a:spcPct val="140000"/>
              </a:lnSpc>
              <a:buFont typeface="+mj-lt"/>
              <a:buAutoNum type="arabicPeriod"/>
            </a:pPr>
            <a:r>
              <a:rPr lang="en-US" altLang="zh-TW" dirty="0">
                <a:latin typeface="微軟正黑體" panose="020B0604030504040204" pitchFamily="34" charset="-120"/>
                <a:ea typeface="微軟正黑體" panose="020B0604030504040204" pitchFamily="34" charset="-120"/>
              </a:rPr>
              <a:t>VR</a:t>
            </a:r>
            <a:r>
              <a:rPr lang="zh-TW" altLang="en-US" dirty="0">
                <a:latin typeface="微軟正黑體" panose="020B0604030504040204" pitchFamily="34" charset="-120"/>
                <a:ea typeface="微軟正黑體" panose="020B0604030504040204" pitchFamily="34" charset="-120"/>
              </a:rPr>
              <a:t>實驗和調查等</a:t>
            </a:r>
            <a:endParaRPr lang="en-US" altLang="zh-TW"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
        <p:nvSpPr>
          <p:cNvPr id="4" name="矩形 3">
            <a:extLst>
              <a:ext uri="{FF2B5EF4-FFF2-40B4-BE49-F238E27FC236}">
                <a16:creationId xmlns:a16="http://schemas.microsoft.com/office/drawing/2014/main" id="{5D4AF22F-5C33-409A-96B4-5FA870A27936}"/>
              </a:ext>
            </a:extLst>
          </p:cNvPr>
          <p:cNvSpPr/>
          <p:nvPr/>
        </p:nvSpPr>
        <p:spPr>
          <a:xfrm>
            <a:off x="2160494" y="4571773"/>
            <a:ext cx="6772275" cy="1200329"/>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在傳統的控制實驗（即實驗室實驗和現場實驗）中，</a:t>
            </a:r>
            <a:r>
              <a:rPr lang="zh-TW" altLang="en-US" sz="2400" dirty="0">
                <a:solidFill>
                  <a:schemeClr val="accent1">
                    <a:lumMod val="75000"/>
                  </a:schemeClr>
                </a:solidFill>
                <a:latin typeface="微軟正黑體" panose="020B0604030504040204" pitchFamily="34" charset="-120"/>
                <a:ea typeface="微軟正黑體" panose="020B0604030504040204" pitchFamily="34" charset="-120"/>
              </a:rPr>
              <a:t>可以控制變量，可以觀察和分析每個單獨因素的影響</a:t>
            </a:r>
            <a:r>
              <a:rPr lang="zh-TW" altLang="en-US" sz="2400" dirty="0">
                <a:latin typeface="微軟正黑體" panose="020B0604030504040204" pitchFamily="34" charset="-120"/>
                <a:ea typeface="微軟正黑體" panose="020B0604030504040204" pitchFamily="34" charset="-120"/>
              </a:rPr>
              <a:t>。</a:t>
            </a:r>
          </a:p>
        </p:txBody>
      </p:sp>
      <p:cxnSp>
        <p:nvCxnSpPr>
          <p:cNvPr id="8" name="接點: 肘形 7">
            <a:extLst>
              <a:ext uri="{FF2B5EF4-FFF2-40B4-BE49-F238E27FC236}">
                <a16:creationId xmlns:a16="http://schemas.microsoft.com/office/drawing/2014/main" id="{8D62DF92-8EFA-4B48-8B50-2A298B82C273}"/>
              </a:ext>
            </a:extLst>
          </p:cNvPr>
          <p:cNvCxnSpPr>
            <a:cxnSpLocks/>
          </p:cNvCxnSpPr>
          <p:nvPr/>
        </p:nvCxnSpPr>
        <p:spPr>
          <a:xfrm rot="16200000" flipH="1">
            <a:off x="2178427" y="3756214"/>
            <a:ext cx="1102657" cy="726140"/>
          </a:xfrm>
          <a:prstGeom prst="bentConnector3">
            <a:avLst>
              <a:gd name="adj1" fmla="val 60569"/>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632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53"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ppt_w</p:attrName>
                                        </p:attrNameLst>
                                      </p:cBhvr>
                                      <p:tavLst>
                                        <p:tav tm="0">
                                          <p:val>
                                            <p:fltVal val="0"/>
                                          </p:val>
                                        </p:tav>
                                        <p:tav tm="100000">
                                          <p:val>
                                            <p:strVal val="#ppt_w"/>
                                          </p:val>
                                        </p:tav>
                                      </p:tavLst>
                                    </p:anim>
                                    <p:anim calcmode="lin" valueType="num">
                                      <p:cBhvr>
                                        <p:cTn id="11" dur="500" fill="hold"/>
                                        <p:tgtEl>
                                          <p:spTgt spid="8"/>
                                        </p:tgtEl>
                                        <p:attrNameLst>
                                          <p:attrName>ppt_h</p:attrName>
                                        </p:attrNameLst>
                                      </p:cBhvr>
                                      <p:tavLst>
                                        <p:tav tm="0">
                                          <p:val>
                                            <p:fltVal val="0"/>
                                          </p:val>
                                        </p:tav>
                                        <p:tav tm="100000">
                                          <p:val>
                                            <p:strVal val="#ppt_h"/>
                                          </p:val>
                                        </p:tav>
                                      </p:tavLst>
                                    </p:anim>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30</a:t>
            </a:fld>
            <a:endParaRPr lang="zh-TW" altLang="en-US"/>
          </a:p>
        </p:txBody>
      </p:sp>
      <p:sp>
        <p:nvSpPr>
          <p:cNvPr id="2" name="矩形 1">
            <a:extLst>
              <a:ext uri="{FF2B5EF4-FFF2-40B4-BE49-F238E27FC236}">
                <a16:creationId xmlns:a16="http://schemas.microsoft.com/office/drawing/2014/main" id="{237EB491-A345-457B-A636-93BB133EAE31}"/>
              </a:ext>
            </a:extLst>
          </p:cNvPr>
          <p:cNvSpPr/>
          <p:nvPr/>
        </p:nvSpPr>
        <p:spPr>
          <a:xfrm>
            <a:off x="6598025" y="261285"/>
            <a:ext cx="5325034" cy="3053785"/>
          </a:xfrm>
          <a:prstGeom prst="rect">
            <a:avLst/>
          </a:prstGeom>
        </p:spPr>
        <p:txBody>
          <a:bodyPr wrap="square">
            <a:spAutoFit/>
          </a:bodyPr>
          <a:lstStyle/>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雖然</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良好的出口標誌可視性有助於參與者在環境中識別出口，但對其最終出口選擇沒有顯著影響。</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相反，其他行人和方向信息對參與者的最終出口選擇有顯著影響。也就是說，參與者更有可能選擇其他行人已經選擇的出口。這些發現與其他行人對行人出口選擇影響的研究結果一致</a:t>
            </a:r>
            <a:r>
              <a:rPr lang="en-US" altLang="zh-TW" dirty="0"/>
              <a:t> (</a:t>
            </a:r>
            <a:r>
              <a:rPr lang="en-US" altLang="zh-TW" dirty="0" err="1"/>
              <a:t>Kinateder</a:t>
            </a:r>
            <a:r>
              <a:rPr lang="en-US" altLang="zh-TW" dirty="0"/>
              <a:t> et al., 2018, </a:t>
            </a:r>
            <a:r>
              <a:rPr lang="en-US" altLang="zh-TW" dirty="0" err="1"/>
              <a:t>Kinateder</a:t>
            </a:r>
            <a:r>
              <a:rPr lang="en-US" altLang="zh-TW" dirty="0"/>
              <a:t> and Warren, 2016).</a:t>
            </a:r>
            <a:r>
              <a:rPr lang="zh-TW" altLang="en-US" dirty="0">
                <a:solidFill>
                  <a:srgbClr val="2E2E2E"/>
                </a:solidFill>
                <a:latin typeface="微軟正黑體" panose="020B0604030504040204" pitchFamily="34" charset="-120"/>
                <a:ea typeface="微軟正黑體" panose="020B0604030504040204" pitchFamily="34" charset="-120"/>
              </a:rPr>
              <a:t>。此外，</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endParaRPr lang="en-US" altLang="zh-TW" b="0" i="0" dirty="0">
              <a:solidFill>
                <a:srgbClr val="2E2E2E"/>
              </a:solidFill>
              <a:effectLst/>
              <a:latin typeface="微軟正黑體" panose="020B0604030504040204" pitchFamily="34" charset="-120"/>
              <a:ea typeface="微軟正黑體" panose="020B0604030504040204" pitchFamily="34" charset="-120"/>
            </a:endParaRPr>
          </a:p>
        </p:txBody>
      </p:sp>
      <p:graphicFrame>
        <p:nvGraphicFramePr>
          <p:cNvPr id="10" name="表格 9">
            <a:extLst>
              <a:ext uri="{FF2B5EF4-FFF2-40B4-BE49-F238E27FC236}">
                <a16:creationId xmlns:a16="http://schemas.microsoft.com/office/drawing/2014/main" id="{16F44409-45ED-4038-BF60-AFA9988CA3B7}"/>
              </a:ext>
            </a:extLst>
          </p:cNvPr>
          <p:cNvGraphicFramePr>
            <a:graphicFrameLocks noGrp="1"/>
          </p:cNvGraphicFramePr>
          <p:nvPr>
            <p:extLst>
              <p:ext uri="{D42A27DB-BD31-4B8C-83A1-F6EECF244321}">
                <p14:modId xmlns:p14="http://schemas.microsoft.com/office/powerpoint/2010/main" val="1515516464"/>
              </p:ext>
            </p:extLst>
          </p:nvPr>
        </p:nvGraphicFramePr>
        <p:xfrm>
          <a:off x="268941" y="283697"/>
          <a:ext cx="6329084" cy="2836020"/>
        </p:xfrm>
        <a:graphic>
          <a:graphicData uri="http://schemas.openxmlformats.org/drawingml/2006/table">
            <a:tbl>
              <a:tblPr/>
              <a:tblGrid>
                <a:gridCol w="642974">
                  <a:extLst>
                    <a:ext uri="{9D8B030D-6E8A-4147-A177-3AD203B41FA5}">
                      <a16:colId xmlns:a16="http://schemas.microsoft.com/office/drawing/2014/main" val="3084309259"/>
                    </a:ext>
                  </a:extLst>
                </a:gridCol>
                <a:gridCol w="631790">
                  <a:extLst>
                    <a:ext uri="{9D8B030D-6E8A-4147-A177-3AD203B41FA5}">
                      <a16:colId xmlns:a16="http://schemas.microsoft.com/office/drawing/2014/main" val="76526118"/>
                    </a:ext>
                  </a:extLst>
                </a:gridCol>
                <a:gridCol w="631790">
                  <a:extLst>
                    <a:ext uri="{9D8B030D-6E8A-4147-A177-3AD203B41FA5}">
                      <a16:colId xmlns:a16="http://schemas.microsoft.com/office/drawing/2014/main" val="3547219421"/>
                    </a:ext>
                  </a:extLst>
                </a:gridCol>
                <a:gridCol w="631790">
                  <a:extLst>
                    <a:ext uri="{9D8B030D-6E8A-4147-A177-3AD203B41FA5}">
                      <a16:colId xmlns:a16="http://schemas.microsoft.com/office/drawing/2014/main" val="1218365677"/>
                    </a:ext>
                  </a:extLst>
                </a:gridCol>
                <a:gridCol w="631790">
                  <a:extLst>
                    <a:ext uri="{9D8B030D-6E8A-4147-A177-3AD203B41FA5}">
                      <a16:colId xmlns:a16="http://schemas.microsoft.com/office/drawing/2014/main" val="2708702369"/>
                    </a:ext>
                  </a:extLst>
                </a:gridCol>
                <a:gridCol w="631790">
                  <a:extLst>
                    <a:ext uri="{9D8B030D-6E8A-4147-A177-3AD203B41FA5}">
                      <a16:colId xmlns:a16="http://schemas.microsoft.com/office/drawing/2014/main" val="710956385"/>
                    </a:ext>
                  </a:extLst>
                </a:gridCol>
                <a:gridCol w="631790">
                  <a:extLst>
                    <a:ext uri="{9D8B030D-6E8A-4147-A177-3AD203B41FA5}">
                      <a16:colId xmlns:a16="http://schemas.microsoft.com/office/drawing/2014/main" val="2278273234"/>
                    </a:ext>
                  </a:extLst>
                </a:gridCol>
                <a:gridCol w="631790">
                  <a:extLst>
                    <a:ext uri="{9D8B030D-6E8A-4147-A177-3AD203B41FA5}">
                      <a16:colId xmlns:a16="http://schemas.microsoft.com/office/drawing/2014/main" val="993514485"/>
                    </a:ext>
                  </a:extLst>
                </a:gridCol>
                <a:gridCol w="631790">
                  <a:extLst>
                    <a:ext uri="{9D8B030D-6E8A-4147-A177-3AD203B41FA5}">
                      <a16:colId xmlns:a16="http://schemas.microsoft.com/office/drawing/2014/main" val="1406905361"/>
                    </a:ext>
                  </a:extLst>
                </a:gridCol>
                <a:gridCol w="631790">
                  <a:extLst>
                    <a:ext uri="{9D8B030D-6E8A-4147-A177-3AD203B41FA5}">
                      <a16:colId xmlns:a16="http://schemas.microsoft.com/office/drawing/2014/main" val="919496479"/>
                    </a:ext>
                  </a:extLst>
                </a:gridCol>
              </a:tblGrid>
              <a:tr h="394277">
                <a:tc>
                  <a:txBody>
                    <a:bodyPr/>
                    <a:lstStyle/>
                    <a:p>
                      <a:pPr algn="l"/>
                      <a:endParaRPr lang="zh-TW" altLang="en-US" sz="12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dirty="0">
                          <a:effectLst/>
                          <a:latin typeface="微軟正黑體" panose="020B0604030504040204" pitchFamily="34" charset="-120"/>
                          <a:ea typeface="微軟正黑體" panose="020B0604030504040204" pitchFamily="34" charset="-120"/>
                        </a:rPr>
                        <a:t>A1</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dirty="0">
                          <a:effectLst/>
                          <a:latin typeface="微軟正黑體" panose="020B0604030504040204" pitchFamily="34" charset="-120"/>
                          <a:ea typeface="微軟正黑體" panose="020B0604030504040204" pitchFamily="34" charset="-120"/>
                        </a:rPr>
                        <a:t>A2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b="1" dirty="0">
                          <a:effectLst/>
                          <a:latin typeface="微軟正黑體" panose="020B0604030504040204" pitchFamily="34" charset="-120"/>
                          <a:ea typeface="微軟正黑體" panose="020B0604030504040204" pitchFamily="34" charset="-120"/>
                        </a:rPr>
                        <a:t>B</a:t>
                      </a:r>
                      <a:endParaRPr lang="zh-TW" altLang="en-US" sz="12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C</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D</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b="1" dirty="0">
                          <a:effectLst/>
                          <a:latin typeface="微軟正黑體" panose="020B0604030504040204" pitchFamily="34" charset="-120"/>
                          <a:ea typeface="微軟正黑體" panose="020B0604030504040204" pitchFamily="34" charset="-120"/>
                        </a:rPr>
                        <a:t>E</a:t>
                      </a:r>
                      <a:endParaRPr lang="zh-TW" altLang="en-US" sz="12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F</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G</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200" b="1" dirty="0">
                          <a:effectLst/>
                          <a:latin typeface="微軟正黑體" panose="020B0604030504040204" pitchFamily="34" charset="-120"/>
                          <a:ea typeface="微軟正黑體" panose="020B0604030504040204" pitchFamily="34" charset="-120"/>
                        </a:rPr>
                        <a:t>全部</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777061"/>
                  </a:ext>
                </a:extLst>
              </a:tr>
              <a:tr h="602297">
                <a:tc>
                  <a:txBody>
                    <a:bodyPr/>
                    <a:lstStyle/>
                    <a:p>
                      <a:pPr algn="l"/>
                      <a:r>
                        <a:rPr lang="zh-TW" altLang="en-US" sz="1200" dirty="0">
                          <a:effectLst/>
                          <a:latin typeface="微軟正黑體" panose="020B0604030504040204" pitchFamily="34" charset="-120"/>
                          <a:ea typeface="微軟正黑體" panose="020B0604030504040204" pitchFamily="34" charset="-120"/>
                        </a:rPr>
                        <a:t>無信息</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dirty="0">
                          <a:effectLst/>
                          <a:latin typeface="微軟正黑體" panose="020B0604030504040204" pitchFamily="34" charset="-120"/>
                          <a:ea typeface="微軟正黑體" panose="020B0604030504040204" pitchFamily="34" charset="-120"/>
                        </a:rPr>
                        <a:t>6</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(28.57%)</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4</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(19.05%)</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1</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(4.76)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8</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(38.10)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2</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(9.52)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21</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691366208"/>
                  </a:ext>
                </a:extLst>
              </a:tr>
              <a:tr h="634852">
                <a:tc>
                  <a:txBody>
                    <a:bodyPr/>
                    <a:lstStyle/>
                    <a:p>
                      <a:pPr algn="l"/>
                      <a:r>
                        <a:rPr lang="zh-TW" altLang="en-US" sz="1200" dirty="0">
                          <a:effectLst/>
                          <a:latin typeface="微軟正黑體" panose="020B0604030504040204" pitchFamily="34" charset="-120"/>
                          <a:ea typeface="微軟正黑體" panose="020B0604030504040204" pitchFamily="34" charset="-120"/>
                        </a:rPr>
                        <a:t>出口指示牌</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a:effectLst/>
                          <a:latin typeface="微軟正黑體" panose="020B0604030504040204" pitchFamily="34" charset="-120"/>
                          <a:ea typeface="微軟正黑體" panose="020B0604030504040204" pitchFamily="34" charset="-120"/>
                        </a:rPr>
                        <a:t>5</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5</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5</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5</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5</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1</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(3.70%)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1</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(3.70%)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27</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2743133442"/>
                  </a:ext>
                </a:extLst>
              </a:tr>
              <a:tr h="602297">
                <a:tc>
                  <a:txBody>
                    <a:bodyPr/>
                    <a:lstStyle/>
                    <a:p>
                      <a:pPr algn="l"/>
                      <a:r>
                        <a:rPr lang="zh-TW" altLang="en-US" sz="1200" dirty="0">
                          <a:effectLst/>
                          <a:latin typeface="微軟正黑體" panose="020B0604030504040204" pitchFamily="34" charset="-120"/>
                          <a:ea typeface="微軟正黑體" panose="020B0604030504040204" pitchFamily="34" charset="-120"/>
                        </a:rPr>
                        <a:t>方向</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a:effectLst/>
                          <a:latin typeface="微軟正黑體" panose="020B0604030504040204" pitchFamily="34" charset="-120"/>
                          <a:ea typeface="微軟正黑體" panose="020B0604030504040204" pitchFamily="34" charset="-120"/>
                        </a:rPr>
                        <a:t>3</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(15.00%)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5</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(25.00%)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9</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(45.00%)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3</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20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3884561004"/>
                  </a:ext>
                </a:extLst>
              </a:tr>
              <a:tr h="602297">
                <a:tc>
                  <a:txBody>
                    <a:bodyPr/>
                    <a:lstStyle/>
                    <a:p>
                      <a:pPr algn="l"/>
                      <a:r>
                        <a:rPr lang="zh-TW" altLang="en-US" sz="1200" dirty="0">
                          <a:effectLst/>
                          <a:latin typeface="微軟正黑體" panose="020B0604030504040204" pitchFamily="34" charset="-120"/>
                          <a:ea typeface="微軟正黑體" panose="020B0604030504040204" pitchFamily="34" charset="-120"/>
                        </a:rPr>
                        <a:t>驗證</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a:effectLst/>
                          <a:latin typeface="微軟正黑體" panose="020B0604030504040204" pitchFamily="34" charset="-120"/>
                          <a:ea typeface="微軟正黑體" panose="020B0604030504040204" pitchFamily="34" charset="-120"/>
                        </a:rPr>
                        <a:t>13</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(50.00%)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10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(38.46%)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3</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(11.54%)</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26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2096111947"/>
                  </a:ext>
                </a:extLst>
              </a:tr>
            </a:tbl>
          </a:graphicData>
        </a:graphic>
      </p:graphicFrame>
      <p:sp>
        <p:nvSpPr>
          <p:cNvPr id="3" name="矩形 2">
            <a:extLst>
              <a:ext uri="{FF2B5EF4-FFF2-40B4-BE49-F238E27FC236}">
                <a16:creationId xmlns:a16="http://schemas.microsoft.com/office/drawing/2014/main" id="{A4C2556B-DB74-4869-873D-8D4B8B1783DF}"/>
              </a:ext>
            </a:extLst>
          </p:cNvPr>
          <p:cNvSpPr/>
          <p:nvPr/>
        </p:nvSpPr>
        <p:spPr>
          <a:xfrm>
            <a:off x="-21800" y="3641216"/>
            <a:ext cx="11944859" cy="2215863"/>
          </a:xfrm>
          <a:prstGeom prst="rect">
            <a:avLst/>
          </a:prstGeom>
        </p:spPr>
        <p:txBody>
          <a:bodyPr wrap="square">
            <a:spAutoFit/>
          </a:bodyPr>
          <a:lstStyle/>
          <a:p>
            <a:pPr marL="285750" indent="-285750">
              <a:lnSpc>
                <a:spcPct val="13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為了測試</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不同類型的信息是否顯著影響參與者的出口選擇</a:t>
            </a:r>
            <a:r>
              <a:rPr lang="zh-TW" altLang="en-US" dirty="0">
                <a:solidFill>
                  <a:srgbClr val="2E2E2E"/>
                </a:solidFill>
                <a:latin typeface="微軟正黑體" panose="020B0604030504040204" pitchFamily="34" charset="-120"/>
                <a:ea typeface="微軟正黑體" panose="020B0604030504040204" pitchFamily="34" charset="-120"/>
              </a:rPr>
              <a:t>，進行了</a:t>
            </a:r>
            <a:r>
              <a:rPr lang="en-US" altLang="zh-TW" dirty="0"/>
              <a:t>Fisher-Freeman-Halton exact test </a:t>
            </a:r>
            <a:r>
              <a:rPr lang="zh-TW" altLang="en-US" dirty="0">
                <a:solidFill>
                  <a:srgbClr val="2E2E2E"/>
                </a:solidFill>
                <a:latin typeface="微軟正黑體" panose="020B0604030504040204" pitchFamily="34" charset="-120"/>
                <a:ea typeface="微軟正黑體" panose="020B0604030504040204" pitchFamily="34" charset="-120"/>
              </a:rPr>
              <a:t>。</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同時，無信息情景和方向情景之間存在顯著差異（</a:t>
            </a:r>
            <a:r>
              <a:rPr lang="en-US" altLang="zh-TW" dirty="0">
                <a:solidFill>
                  <a:srgbClr val="2E2E2E"/>
                </a:solidFill>
                <a:latin typeface="微軟正黑體" panose="020B0604030504040204" pitchFamily="34" charset="-120"/>
                <a:ea typeface="微軟正黑體" panose="020B0604030504040204" pitchFamily="34" charset="-120"/>
              </a:rPr>
              <a:t>p = 0.013</a:t>
            </a:r>
            <a:r>
              <a:rPr lang="zh-TW" altLang="en-US" dirty="0">
                <a:solidFill>
                  <a:srgbClr val="2E2E2E"/>
                </a:solidFill>
                <a:latin typeface="微軟正黑體" panose="020B0604030504040204" pitchFamily="34" charset="-120"/>
                <a:ea typeface="微軟正黑體" panose="020B0604030504040204" pitchFamily="34" charset="-120"/>
              </a:rPr>
              <a:t>）。然而，</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無信息情景和</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出口指示情景</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之間也沒有顯著差異（</a:t>
            </a:r>
            <a:r>
              <a:rPr lang="en-US" altLang="zh-TW" dirty="0">
                <a:solidFill>
                  <a:schemeClr val="accent2">
                    <a:lumMod val="75000"/>
                  </a:schemeClr>
                </a:solidFill>
                <a:latin typeface="微軟正黑體" panose="020B0604030504040204" pitchFamily="34" charset="-120"/>
                <a:ea typeface="微軟正黑體" panose="020B0604030504040204" pitchFamily="34" charset="-120"/>
              </a:rPr>
              <a:t>p = 0.137</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），或</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出口指示場景</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和方向場景（</a:t>
            </a:r>
            <a:r>
              <a:rPr lang="en-US" altLang="zh-TW" dirty="0">
                <a:solidFill>
                  <a:schemeClr val="accent2">
                    <a:lumMod val="75000"/>
                  </a:schemeClr>
                </a:solidFill>
                <a:latin typeface="微軟正黑體" panose="020B0604030504040204" pitchFamily="34" charset="-120"/>
                <a:ea typeface="微軟正黑體" panose="020B0604030504040204" pitchFamily="34" charset="-120"/>
              </a:rPr>
              <a:t>p = 0.266</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en-US" dirty="0">
                <a:solidFill>
                  <a:srgbClr val="2E2E2E"/>
                </a:solidFill>
                <a:latin typeface="微軟正黑體" panose="020B0604030504040204" pitchFamily="34" charset="-120"/>
                <a:ea typeface="微軟正黑體" panose="020B0604030504040204" pitchFamily="34" charset="-120"/>
              </a:rPr>
              <a:t>這表明與沒有任何附加信息的場景相比，方向信息和其他行人都對參與者的退出選擇產生了顯著影響。同時，</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出口可見度的提高對最終出口選擇沒有顯著影響</a:t>
            </a:r>
            <a:r>
              <a:rPr lang="zh-TW" altLang="en-US" dirty="0">
                <a:solidFill>
                  <a:srgbClr val="2E2E2E"/>
                </a:solidFill>
                <a:latin typeface="微軟正黑體" panose="020B0604030504040204" pitchFamily="34" charset="-120"/>
                <a:ea typeface="微軟正黑體" panose="020B0604030504040204" pitchFamily="34" charset="-120"/>
              </a:rPr>
              <a:t>。</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驗證場景中的最終出口選擇與無信息場景（</a:t>
            </a:r>
            <a:r>
              <a:rPr lang="en-US" altLang="zh-TW" dirty="0">
                <a:solidFill>
                  <a:srgbClr val="2E2E2E"/>
                </a:solidFill>
                <a:latin typeface="微軟正黑體" panose="020B0604030504040204" pitchFamily="34" charset="-120"/>
                <a:ea typeface="微軟正黑體" panose="020B0604030504040204" pitchFamily="34" charset="-120"/>
              </a:rPr>
              <a:t>p &lt; 0.001</a:t>
            </a:r>
            <a:r>
              <a:rPr lang="zh-TW" altLang="en-US" dirty="0">
                <a:solidFill>
                  <a:srgbClr val="2E2E2E"/>
                </a:solidFill>
                <a:latin typeface="微軟正黑體" panose="020B0604030504040204" pitchFamily="34" charset="-120"/>
                <a:ea typeface="微軟正黑體" panose="020B0604030504040204" pitchFamily="34" charset="-120"/>
              </a:rPr>
              <a:t>）、出口標誌場景（</a:t>
            </a:r>
            <a:r>
              <a:rPr lang="en-US" altLang="zh-TW" dirty="0">
                <a:solidFill>
                  <a:srgbClr val="2E2E2E"/>
                </a:solidFill>
                <a:latin typeface="微軟正黑體" panose="020B0604030504040204" pitchFamily="34" charset="-120"/>
                <a:ea typeface="微軟正黑體" panose="020B0604030504040204" pitchFamily="34" charset="-120"/>
              </a:rPr>
              <a:t>p = 0.002</a:t>
            </a:r>
            <a:r>
              <a:rPr lang="zh-TW" altLang="en-US" dirty="0">
                <a:solidFill>
                  <a:srgbClr val="2E2E2E"/>
                </a:solidFill>
                <a:latin typeface="微軟正黑體" panose="020B0604030504040204" pitchFamily="34" charset="-120"/>
                <a:ea typeface="微軟正黑體" panose="020B0604030504040204" pitchFamily="34" charset="-120"/>
              </a:rPr>
              <a:t>）和方向場景（</a:t>
            </a:r>
            <a:r>
              <a:rPr lang="en-US" altLang="zh-TW" dirty="0">
                <a:solidFill>
                  <a:srgbClr val="2E2E2E"/>
                </a:solidFill>
                <a:latin typeface="微軟正黑體" panose="020B0604030504040204" pitchFamily="34" charset="-120"/>
                <a:ea typeface="微軟正黑體" panose="020B0604030504040204" pitchFamily="34" charset="-120"/>
              </a:rPr>
              <a:t>p = 0.001</a:t>
            </a:r>
            <a:r>
              <a:rPr lang="zh-TW" altLang="en-US" dirty="0">
                <a:solidFill>
                  <a:srgbClr val="2E2E2E"/>
                </a:solidFill>
                <a:latin typeface="微軟正黑體" panose="020B0604030504040204" pitchFamily="34" charset="-120"/>
                <a:ea typeface="微軟正黑體" panose="020B0604030504040204" pitchFamily="34" charset="-120"/>
              </a:rPr>
              <a:t>）有顯著差異。結果表明，在四種場景中，驗證場景中其他行人的存在和選擇對參與者的最終退出選擇有顯著影響</a:t>
            </a:r>
            <a:endParaRPr lang="en-US" altLang="zh-TW" dirty="0">
              <a:solidFill>
                <a:srgbClr val="2E2E2E"/>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6148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800" y="1"/>
            <a:ext cx="12213800" cy="1281952"/>
          </a:xfrm>
          <a:solidFill>
            <a:schemeClr val="accent4">
              <a:lumMod val="40000"/>
              <a:lumOff val="60000"/>
            </a:schemeClr>
          </a:solidFill>
        </p:spPr>
        <p:txBody>
          <a:bodyPr>
            <a:normAutofit/>
          </a:bodyPr>
          <a:lstStyle/>
          <a:p>
            <a:r>
              <a:rPr lang="zh-TW" altLang="en-US" dirty="0">
                <a:latin typeface="微軟正黑體" panose="020B0604030504040204" pitchFamily="34" charset="-120"/>
                <a:ea typeface="微軟正黑體" panose="020B0604030504040204" pitchFamily="34" charset="-120"/>
              </a:rPr>
              <a:t>背景</a:t>
            </a:r>
            <a:r>
              <a:rPr lang="en-US" altLang="zh-TW"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使用現場觀察研究疏散期間行人出口選擇行為</a:t>
            </a:r>
            <a:endParaRPr lang="zh-TW" altLang="en-US" sz="27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80857" y="1585997"/>
            <a:ext cx="11381982" cy="2233154"/>
          </a:xfrm>
        </p:spPr>
        <p:txBody>
          <a:bodyPr>
            <a:noAutofit/>
          </a:bodyPr>
          <a:lstStyle/>
          <a:p>
            <a:pPr marL="342900" indent="-342900" algn="l">
              <a:lnSpc>
                <a:spcPct val="14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實地觀察是研究現實生活中行人（出口選擇）的傳統方法。實地觀察的目的是</a:t>
            </a:r>
            <a:r>
              <a:rPr lang="zh-TW" altLang="en-US" sz="2200" dirty="0">
                <a:solidFill>
                  <a:schemeClr val="accent1">
                    <a:lumMod val="75000"/>
                  </a:schemeClr>
                </a:solidFill>
                <a:latin typeface="微軟正黑體" panose="020B0604030504040204" pitchFamily="34" charset="-120"/>
                <a:ea typeface="微軟正黑體" panose="020B0604030504040204" pitchFamily="34" charset="-120"/>
              </a:rPr>
              <a:t>盡可能不引人注意地研究行人行為</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Feng et al., 2021</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通常選擇一個有多個出口的空間作為實驗區，並使用數位設備（如攝像機）記錄疏散過程。例如，</a:t>
            </a:r>
            <a:r>
              <a:rPr lang="en-US" altLang="zh-TW" sz="2200" dirty="0">
                <a:latin typeface="微軟正黑體" panose="020B0604030504040204" pitchFamily="34" charset="-120"/>
                <a:ea typeface="微軟正黑體" panose="020B0604030504040204" pitchFamily="34" charset="-120"/>
              </a:rPr>
              <a:t>Proulx, 1995 , Shields and Boyce, 2000 , Galea et al., 2017a , Galea et al., 2017b</a:t>
            </a:r>
            <a:r>
              <a:rPr lang="zh-TW" altLang="en-US" sz="2200" dirty="0">
                <a:latin typeface="微軟正黑體" panose="020B0604030504040204" pitchFamily="34" charset="-120"/>
                <a:ea typeface="微軟正黑體" panose="020B0604030504040204" pitchFamily="34" charset="-120"/>
              </a:rPr>
              <a:t>使用錄影來研究公寓、便利商店和劇院中的行人出口選擇行為。</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這些研究表明，實地觀察可以成為了解現實世界中退出選擇行為的一種有價值的實驗方法，因為</a:t>
            </a:r>
            <a:r>
              <a:rPr lang="zh-TW" altLang="en-US" sz="2200" dirty="0">
                <a:solidFill>
                  <a:schemeClr val="accent1">
                    <a:lumMod val="75000"/>
                  </a:schemeClr>
                </a:solidFill>
                <a:latin typeface="微軟正黑體" panose="020B0604030504040204" pitchFamily="34" charset="-120"/>
                <a:ea typeface="微軟正黑體" panose="020B0604030504040204" pitchFamily="34" charset="-120"/>
              </a:rPr>
              <a:t>行人更可能表現得自然</a:t>
            </a:r>
            <a:r>
              <a:rPr lang="zh-TW" altLang="en-US" sz="2200" dirty="0">
                <a:latin typeface="微軟正黑體" panose="020B0604030504040204" pitchFamily="34" charset="-120"/>
                <a:ea typeface="微軟正黑體" panose="020B0604030504040204" pitchFamily="34" charset="-120"/>
              </a:rPr>
              <a:t>。然而，由於倫理和資金限制，</a:t>
            </a:r>
            <a:r>
              <a:rPr lang="zh-TW" altLang="en-US" sz="2200" dirty="0">
                <a:solidFill>
                  <a:schemeClr val="accent1">
                    <a:lumMod val="75000"/>
                  </a:schemeClr>
                </a:solidFill>
                <a:latin typeface="微軟正黑體" panose="020B0604030504040204" pitchFamily="34" charset="-120"/>
                <a:ea typeface="微軟正黑體" panose="020B0604030504040204" pitchFamily="34" charset="-120"/>
              </a:rPr>
              <a:t>現場實驗的變量難以控制，疏散演習也不能完全現實</a:t>
            </a:r>
            <a:r>
              <a:rPr lang="zh-TW" altLang="en-US" sz="2200" dirty="0">
                <a:latin typeface="微軟正黑體" panose="020B0604030504040204" pitchFamily="34" charset="-120"/>
                <a:ea typeface="微軟正黑體" panose="020B0604030504040204" pitchFamily="34" charset="-120"/>
              </a:rPr>
              <a:t>。因此，研究人員很難建立現場觀察來調查外部變量（例如，標誌）如何影響疏散期間行人出口選擇行為。</a:t>
            </a:r>
            <a:endParaRPr lang="en-US" altLang="zh-TW" sz="2200"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392549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0"/>
            <a:ext cx="12213800" cy="1102659"/>
          </a:xfrm>
          <a:solidFill>
            <a:schemeClr val="accent4">
              <a:lumMod val="40000"/>
              <a:lumOff val="60000"/>
            </a:schemeClr>
          </a:solidFill>
        </p:spPr>
        <p:txBody>
          <a:bodyPr>
            <a:normAutofit/>
          </a:bodyPr>
          <a:lstStyle/>
          <a:p>
            <a:r>
              <a:rPr lang="zh-TW" altLang="en-US" dirty="0">
                <a:latin typeface="微軟正黑體" panose="020B0604030504040204" pitchFamily="34" charset="-120"/>
                <a:ea typeface="微軟正黑體" panose="020B0604030504040204" pitchFamily="34" charset="-120"/>
              </a:rPr>
              <a:t>背景</a:t>
            </a:r>
            <a:r>
              <a:rPr lang="en-US" altLang="zh-TW"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使用 </a:t>
            </a:r>
            <a:r>
              <a:rPr lang="en-US" altLang="zh-TW" sz="2400" dirty="0">
                <a:latin typeface="微軟正黑體" panose="020B0604030504040204" pitchFamily="34" charset="-120"/>
                <a:ea typeface="微軟正黑體" panose="020B0604030504040204" pitchFamily="34" charset="-120"/>
              </a:rPr>
              <a:t>VR </a:t>
            </a:r>
            <a:r>
              <a:rPr lang="zh-TW" altLang="en-US" sz="2400" dirty="0">
                <a:latin typeface="微軟正黑體" panose="020B0604030504040204" pitchFamily="34" charset="-120"/>
                <a:ea typeface="微軟正黑體" panose="020B0604030504040204" pitchFamily="34" charset="-120"/>
              </a:rPr>
              <a:t>實驗研究疏散期間行人出口選擇行為</a:t>
            </a:r>
            <a:endParaRPr lang="zh-TW" altLang="en-US" sz="27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15909" y="1653046"/>
            <a:ext cx="11381982" cy="2233154"/>
          </a:xfrm>
        </p:spPr>
        <p:txBody>
          <a:bodyPr>
            <a:noAutofit/>
          </a:bodyPr>
          <a:lstStyle/>
          <a:p>
            <a:pPr marL="342900" indent="-342900" algn="l">
              <a:lnSpc>
                <a:spcPct val="114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借助 </a:t>
            </a:r>
            <a:r>
              <a:rPr lang="en-US" altLang="zh-TW" sz="2200" dirty="0">
                <a:latin typeface="微軟正黑體" panose="020B0604030504040204" pitchFamily="34" charset="-120"/>
                <a:ea typeface="微軟正黑體" panose="020B0604030504040204" pitchFamily="34" charset="-120"/>
              </a:rPr>
              <a:t>VR</a:t>
            </a:r>
            <a:r>
              <a:rPr lang="zh-TW" altLang="en-US" sz="2200" dirty="0">
                <a:latin typeface="微軟正黑體" panose="020B0604030504040204" pitchFamily="34" charset="-120"/>
                <a:ea typeface="微軟正黑體" panose="020B0604030504040204" pitchFamily="34" charset="-120"/>
              </a:rPr>
              <a:t>，可以在身臨其境的虛擬環境中安全地研究參與者在緊急情況下的行為，而不會面臨健康風險（例如，火災和煙霧）。同時，</a:t>
            </a:r>
            <a:r>
              <a:rPr lang="en-US" altLang="zh-TW" sz="2200" dirty="0">
                <a:latin typeface="微軟正黑體" panose="020B0604030504040204" pitchFamily="34" charset="-120"/>
                <a:ea typeface="微軟正黑體" panose="020B0604030504040204" pitchFamily="34" charset="-120"/>
              </a:rPr>
              <a:t>VR </a:t>
            </a:r>
            <a:r>
              <a:rPr lang="zh-TW" altLang="en-US" sz="2200" dirty="0">
                <a:latin typeface="微軟正黑體" panose="020B0604030504040204" pitchFamily="34" charset="-120"/>
                <a:ea typeface="微軟正黑體" panose="020B0604030504040204" pitchFamily="34" charset="-120"/>
              </a:rPr>
              <a:t>允許研究人員輕鬆建構和更改虛擬場景，因此可以通過高實驗控制研究許多可能影響行人行為的可能因素（</a:t>
            </a:r>
            <a:r>
              <a:rPr lang="en-US" altLang="zh-TW" sz="2200" dirty="0">
                <a:latin typeface="微軟正黑體" panose="020B0604030504040204" pitchFamily="34" charset="-120"/>
                <a:ea typeface="微軟正黑體" panose="020B0604030504040204" pitchFamily="34" charset="-120"/>
              </a:rPr>
              <a:t>Feng et al., 2021</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14000"/>
              </a:lnSpc>
              <a:buFont typeface="Arial" panose="020B0604020202020204" pitchFamily="34" charset="0"/>
              <a:buChar char="•"/>
            </a:pPr>
            <a:r>
              <a:rPr lang="en-US" altLang="zh-TW" sz="2200" dirty="0"/>
              <a:t>Ronchi et al. (2016) </a:t>
            </a:r>
            <a:r>
              <a:rPr lang="zh-TW" altLang="en-US" sz="2200" dirty="0">
                <a:latin typeface="微軟正黑體" panose="020B0604030504040204" pitchFamily="34" charset="-120"/>
                <a:ea typeface="微軟正黑體" panose="020B0604030504040204" pitchFamily="34" charset="-120"/>
              </a:rPr>
              <a:t>研究了公路隧道疏散過程中不同照明條件的影響</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14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在其他研究中，</a:t>
            </a:r>
            <a:r>
              <a:rPr lang="en-US" altLang="zh-TW" sz="2200" dirty="0">
                <a:latin typeface="微軟正黑體" panose="020B0604030504040204" pitchFamily="34" charset="-120"/>
                <a:ea typeface="微軟正黑體" panose="020B0604030504040204" pitchFamily="34" charset="-120"/>
              </a:rPr>
              <a:t> </a:t>
            </a:r>
            <a:r>
              <a:rPr lang="en-US" altLang="zh-TW" sz="2200" dirty="0"/>
              <a:t>Duarte et al. (2014) </a:t>
            </a:r>
            <a:r>
              <a:rPr lang="zh-TW" altLang="en-US" sz="2200" dirty="0">
                <a:latin typeface="微軟正黑體" panose="020B0604030504040204" pitchFamily="34" charset="-120"/>
                <a:ea typeface="微軟正黑體" panose="020B0604030504040204" pitchFamily="34" charset="-120"/>
              </a:rPr>
              <a:t>使用 </a:t>
            </a:r>
            <a:r>
              <a:rPr lang="en-US" altLang="zh-TW" sz="2200" dirty="0">
                <a:latin typeface="微軟正黑體" panose="020B0604030504040204" pitchFamily="34" charset="-120"/>
                <a:ea typeface="微軟正黑體" panose="020B0604030504040204" pitchFamily="34" charset="-120"/>
              </a:rPr>
              <a:t>HMD </a:t>
            </a:r>
            <a:r>
              <a:rPr lang="zh-TW" altLang="en-US" sz="2200" dirty="0">
                <a:latin typeface="微軟正黑體" panose="020B0604030504040204" pitchFamily="34" charset="-120"/>
                <a:ea typeface="微軟正黑體" panose="020B0604030504040204" pitchFamily="34" charset="-120"/>
              </a:rPr>
              <a:t>設備和操縱桿研究了緊急出口期間出口標誌中的動態特徵如何影響行人出口行為</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14000"/>
              </a:lnSpc>
              <a:buFont typeface="Arial" panose="020B0604020202020204" pitchFamily="34" charset="0"/>
              <a:buChar char="•"/>
            </a:pPr>
            <a:r>
              <a:rPr lang="zh-TW" altLang="en-US" sz="2200" dirty="0">
                <a:latin typeface="微軟正黑體" panose="020B0604030504040204" pitchFamily="34" charset="-120"/>
                <a:ea typeface="微軟正黑體" panose="020B0604030504040204" pitchFamily="34" charset="-120"/>
              </a:rPr>
              <a:t>這些研究表明，雖然已經調查了疏散期間行人行為的某些方面，但很少有研究驗證 </a:t>
            </a:r>
            <a:r>
              <a:rPr lang="en-US" altLang="zh-TW" sz="2200" dirty="0">
                <a:latin typeface="微軟正黑體" panose="020B0604030504040204" pitchFamily="34" charset="-120"/>
                <a:ea typeface="微軟正黑體" panose="020B0604030504040204" pitchFamily="34" charset="-120"/>
              </a:rPr>
              <a:t>VR </a:t>
            </a:r>
            <a:r>
              <a:rPr lang="zh-TW" altLang="en-US" sz="2200" dirty="0">
                <a:latin typeface="微軟正黑體" panose="020B0604030504040204" pitchFamily="34" charset="-120"/>
                <a:ea typeface="微軟正黑體" panose="020B0604030504040204" pitchFamily="34" charset="-120"/>
              </a:rPr>
              <a:t>研究方法。也就是說，</a:t>
            </a:r>
            <a:r>
              <a:rPr lang="zh-TW" altLang="en-US" sz="2200" b="1" dirty="0">
                <a:solidFill>
                  <a:schemeClr val="accent1">
                    <a:lumMod val="75000"/>
                  </a:schemeClr>
                </a:solidFill>
                <a:latin typeface="微軟正黑體" panose="020B0604030504040204" pitchFamily="34" charset="-120"/>
                <a:ea typeface="微軟正黑體" panose="020B0604030504040204" pitchFamily="34" charset="-120"/>
              </a:rPr>
              <a:t>很少有研究比較 </a:t>
            </a:r>
            <a:r>
              <a:rPr lang="en-US" altLang="zh-TW" sz="2200" b="1" dirty="0">
                <a:solidFill>
                  <a:schemeClr val="accent1">
                    <a:lumMod val="75000"/>
                  </a:schemeClr>
                </a:solidFill>
                <a:latin typeface="微軟正黑體" panose="020B0604030504040204" pitchFamily="34" charset="-120"/>
                <a:ea typeface="微軟正黑體" panose="020B0604030504040204" pitchFamily="34" charset="-120"/>
              </a:rPr>
              <a:t>VR </a:t>
            </a:r>
            <a:r>
              <a:rPr lang="zh-TW" altLang="en-US" sz="2200" b="1" dirty="0">
                <a:solidFill>
                  <a:schemeClr val="accent1">
                    <a:lumMod val="75000"/>
                  </a:schemeClr>
                </a:solidFill>
                <a:latin typeface="微軟正黑體" panose="020B0604030504040204" pitchFamily="34" charset="-120"/>
                <a:ea typeface="微軟正黑體" panose="020B0604030504040204" pitchFamily="34" charset="-120"/>
              </a:rPr>
              <a:t>和現實生活中的行人行為</a:t>
            </a:r>
            <a:r>
              <a:rPr lang="zh-TW" altLang="en-US" sz="2200" dirty="0">
                <a:latin typeface="微軟正黑體" panose="020B0604030504040204" pitchFamily="34" charset="-120"/>
                <a:ea typeface="微軟正黑體" panose="020B0604030504040204" pitchFamily="34" charset="-120"/>
              </a:rPr>
              <a:t>。例如，</a:t>
            </a:r>
            <a:r>
              <a:rPr lang="en-US" altLang="zh-TW" sz="2200" dirty="0" err="1">
                <a:latin typeface="微軟正黑體" panose="020B0604030504040204" pitchFamily="34" charset="-120"/>
                <a:ea typeface="微軟正黑體" panose="020B0604030504040204" pitchFamily="34" charset="-120"/>
              </a:rPr>
              <a:t>Kobes</a:t>
            </a:r>
            <a:r>
              <a:rPr lang="en-US" altLang="zh-TW" sz="2200" dirty="0">
                <a:latin typeface="微軟正黑體" panose="020B0604030504040204" pitchFamily="34" charset="-120"/>
                <a:ea typeface="微軟正黑體" panose="020B0604030504040204" pitchFamily="34" charset="-120"/>
              </a:rPr>
              <a:t> et al. (2010a)</a:t>
            </a:r>
            <a:r>
              <a:rPr lang="zh-TW" altLang="en-US" sz="2200" dirty="0">
                <a:latin typeface="微軟正黑體" panose="020B0604030504040204" pitchFamily="34" charset="-120"/>
                <a:ea typeface="微軟正黑體" panose="020B0604030504040204" pitchFamily="34" charset="-120"/>
              </a:rPr>
              <a:t>比較了現實酒店和虛擬酒店中的行人疏散行為。隨後，</a:t>
            </a:r>
            <a:r>
              <a:rPr lang="en-US" altLang="zh-TW" sz="2200" dirty="0" err="1">
                <a:latin typeface="微軟正黑體" panose="020B0604030504040204" pitchFamily="34" charset="-120"/>
                <a:ea typeface="微軟正黑體" panose="020B0604030504040204" pitchFamily="34" charset="-120"/>
              </a:rPr>
              <a:t>Kinateder</a:t>
            </a:r>
            <a:r>
              <a:rPr lang="en-US" altLang="zh-TW" sz="2200" dirty="0">
                <a:latin typeface="微軟正黑體" panose="020B0604030504040204" pitchFamily="34" charset="-120"/>
                <a:ea typeface="微軟正黑體" panose="020B0604030504040204" pitchFamily="34" charset="-120"/>
              </a:rPr>
              <a:t> and Warren (2016)</a:t>
            </a:r>
            <a:r>
              <a:rPr lang="zh-TW" altLang="en-US" sz="2200" dirty="0">
                <a:latin typeface="微軟正黑體" panose="020B0604030504040204" pitchFamily="34" charset="-120"/>
                <a:ea typeface="微軟正黑體" panose="020B0604030504040204" pitchFamily="34" charset="-120"/>
              </a:rPr>
              <a:t>比較了真實和虛擬環境中的行人出口選擇行為；以建立 </a:t>
            </a:r>
            <a:r>
              <a:rPr lang="en-US" altLang="zh-TW" sz="2200" dirty="0">
                <a:latin typeface="微軟正黑體" panose="020B0604030504040204" pitchFamily="34" charset="-120"/>
                <a:ea typeface="微軟正黑體" panose="020B0604030504040204" pitchFamily="34" charset="-120"/>
              </a:rPr>
              <a:t>VR </a:t>
            </a:r>
            <a:r>
              <a:rPr lang="zh-TW" altLang="en-US" sz="2200" dirty="0">
                <a:latin typeface="微軟正黑體" panose="020B0604030504040204" pitchFamily="34" charset="-120"/>
                <a:ea typeface="微軟正黑體" panose="020B0604030504040204" pitchFamily="34" charset="-120"/>
              </a:rPr>
              <a:t>的生態效度。</a:t>
            </a:r>
            <a:endParaRPr lang="en-US" altLang="zh-TW" sz="22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a:p>
        </p:txBody>
      </p:sp>
    </p:spTree>
    <p:extLst>
      <p:ext uri="{BB962C8B-B14F-4D97-AF65-F5344CB8AC3E}">
        <p14:creationId xmlns:p14="http://schemas.microsoft.com/office/powerpoint/2010/main" val="98104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5380672"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a:t>
            </a:r>
          </a:p>
        </p:txBody>
      </p:sp>
      <p:sp>
        <p:nvSpPr>
          <p:cNvPr id="3" name="副標題 2"/>
          <p:cNvSpPr>
            <a:spLocks noGrp="1"/>
          </p:cNvSpPr>
          <p:nvPr>
            <p:ph type="subTitle" idx="1"/>
          </p:nvPr>
        </p:nvSpPr>
        <p:spPr>
          <a:xfrm>
            <a:off x="1020775" y="1751036"/>
            <a:ext cx="9863579"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為了實現本研究的第一個目標，進行了兩個實驗來研究</a:t>
            </a:r>
            <a:r>
              <a:rPr lang="zh-TW" altLang="en-US" dirty="0">
                <a:solidFill>
                  <a:schemeClr val="accent1">
                    <a:lumMod val="75000"/>
                  </a:schemeClr>
                </a:solidFill>
                <a:latin typeface="微軟正黑體" panose="020B0604030504040204" pitchFamily="34" charset="-120"/>
                <a:ea typeface="微軟正黑體" panose="020B0604030504040204" pitchFamily="34" charset="-120"/>
              </a:rPr>
              <a:t>行人在面對現實環境或虛擬環境時疏散過程中的出口選擇行為</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為了實現第二個目標，我們在 </a:t>
            </a:r>
            <a:r>
              <a:rPr lang="en-US" altLang="zh-TW" dirty="0">
                <a:solidFill>
                  <a:schemeClr val="accent1">
                    <a:lumMod val="75000"/>
                  </a:schemeClr>
                </a:solidFill>
                <a:latin typeface="微軟正黑體" panose="020B0604030504040204" pitchFamily="34" charset="-120"/>
                <a:ea typeface="微軟正黑體" panose="020B0604030504040204" pitchFamily="34" charset="-120"/>
              </a:rPr>
              <a:t>VR </a:t>
            </a:r>
            <a:r>
              <a:rPr lang="zh-TW" altLang="en-US" dirty="0">
                <a:solidFill>
                  <a:schemeClr val="accent1">
                    <a:lumMod val="75000"/>
                  </a:schemeClr>
                </a:solidFill>
                <a:latin typeface="微軟正黑體" panose="020B0604030504040204" pitchFamily="34" charset="-120"/>
                <a:ea typeface="微軟正黑體" panose="020B0604030504040204" pitchFamily="34" charset="-120"/>
              </a:rPr>
              <a:t>實驗中比較了不同類型信息場景之間退出選擇的共通性和差異</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6</a:t>
            </a:fld>
            <a:endParaRPr lang="zh-TW" altLang="en-US"/>
          </a:p>
        </p:txBody>
      </p:sp>
    </p:spTree>
    <p:extLst>
      <p:ext uri="{BB962C8B-B14F-4D97-AF65-F5344CB8AC3E}">
        <p14:creationId xmlns:p14="http://schemas.microsoft.com/office/powerpoint/2010/main" val="230497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3.1 </a:t>
            </a:r>
            <a:r>
              <a:rPr lang="zh-TW" altLang="en-US" sz="2400" dirty="0">
                <a:latin typeface="微軟正黑體" panose="020B0604030504040204" pitchFamily="34" charset="-120"/>
                <a:ea typeface="微軟正黑體" panose="020B0604030504040204" pitchFamily="34" charset="-120"/>
              </a:rPr>
              <a:t>現場疏散實驗</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688434" y="1752146"/>
            <a:ext cx="10463660"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影片是在 </a:t>
            </a:r>
            <a:r>
              <a:rPr lang="en-US" altLang="zh-TW" dirty="0">
                <a:latin typeface="微軟正黑體" panose="020B0604030504040204" pitchFamily="34" charset="-120"/>
                <a:ea typeface="微軟正黑體" panose="020B0604030504040204" pitchFamily="34" charset="-120"/>
              </a:rPr>
              <a:t>2017 </a:t>
            </a:r>
            <a:r>
              <a:rPr lang="zh-TW" altLang="en-US" dirty="0">
                <a:latin typeface="微軟正黑體" panose="020B0604030504040204" pitchFamily="34" charset="-120"/>
                <a:ea typeface="微軟正黑體" panose="020B0604030504040204" pitchFamily="34" charset="-120"/>
              </a:rPr>
              <a:t>年 </a:t>
            </a:r>
            <a:r>
              <a:rPr lang="en-US" altLang="zh-TW" dirty="0">
                <a:latin typeface="微軟正黑體" panose="020B0604030504040204" pitchFamily="34" charset="-120"/>
                <a:ea typeface="微軟正黑體" panose="020B0604030504040204" pitchFamily="34" charset="-120"/>
              </a:rPr>
              <a:t>11 </a:t>
            </a:r>
            <a:r>
              <a:rPr lang="zh-TW" altLang="en-US" dirty="0">
                <a:latin typeface="微軟正黑體" panose="020B0604030504040204" pitchFamily="34" charset="-120"/>
                <a:ea typeface="微軟正黑體" panose="020B0604030504040204" pitchFamily="34" charset="-120"/>
              </a:rPr>
              <a:t>月 </a:t>
            </a:r>
            <a:r>
              <a:rPr lang="en-US" altLang="zh-TW" dirty="0">
                <a:latin typeface="微軟正黑體" panose="020B0604030504040204" pitchFamily="34" charset="-120"/>
                <a:ea typeface="微軟正黑體" panose="020B0604030504040204" pitchFamily="34" charset="-120"/>
              </a:rPr>
              <a:t>23 </a:t>
            </a:r>
            <a:r>
              <a:rPr lang="zh-TW" altLang="en-US" dirty="0">
                <a:latin typeface="微軟正黑體" panose="020B0604030504040204" pitchFamily="34" charset="-120"/>
                <a:ea typeface="微軟正黑體" panose="020B0604030504040204" pitchFamily="34" charset="-120"/>
              </a:rPr>
              <a:t>日進行的一次突發疏散演習中拍攝的</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目的是評估學生和工作人員對警報的反應。因此，疏散演習不需要人類研究倫理委員會 </a:t>
            </a:r>
            <a:r>
              <a:rPr lang="en-US" altLang="zh-TW" dirty="0">
                <a:latin typeface="微軟正黑體" panose="020B0604030504040204" pitchFamily="34" charset="-120"/>
                <a:ea typeface="微軟正黑體" panose="020B0604030504040204" pitchFamily="34" charset="-120"/>
              </a:rPr>
              <a:t>(HREC) </a:t>
            </a:r>
            <a:r>
              <a:rPr lang="zh-TW" altLang="en-US" dirty="0">
                <a:latin typeface="微軟正黑體" panose="020B0604030504040204" pitchFamily="34" charset="-120"/>
                <a:ea typeface="微軟正黑體" panose="020B0604030504040204" pitchFamily="34" charset="-120"/>
              </a:rPr>
              <a:t>檢查。</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作為 </a:t>
            </a: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實驗評估的一部分，</a:t>
            </a:r>
            <a:r>
              <a:rPr lang="en-US" altLang="zh-TW" dirty="0">
                <a:latin typeface="微軟正黑體" panose="020B0604030504040204" pitchFamily="34" charset="-120"/>
                <a:ea typeface="微軟正黑體" panose="020B0604030504040204" pitchFamily="34" charset="-120"/>
              </a:rPr>
              <a:t>HREC </a:t>
            </a:r>
            <a:r>
              <a:rPr lang="zh-TW" altLang="en-US" dirty="0">
                <a:latin typeface="微軟正黑體" panose="020B0604030504040204" pitchFamily="34" charset="-120"/>
                <a:ea typeface="微軟正黑體" panose="020B0604030504040204" pitchFamily="34" charset="-120"/>
              </a:rPr>
              <a:t>評估了 </a:t>
            </a:r>
            <a:r>
              <a:rPr lang="en-US" altLang="zh-TW" dirty="0">
                <a:latin typeface="微軟正黑體" panose="020B0604030504040204" pitchFamily="34" charset="-120"/>
                <a:ea typeface="微軟正黑體" panose="020B0604030504040204" pitchFamily="34" charset="-120"/>
              </a:rPr>
              <a:t>VR </a:t>
            </a:r>
            <a:r>
              <a:rPr lang="zh-TW" altLang="en-US" dirty="0">
                <a:latin typeface="微軟正黑體" panose="020B0604030504040204" pitchFamily="34" charset="-120"/>
                <a:ea typeface="微軟正黑體" panose="020B0604030504040204" pitchFamily="34" charset="-120"/>
              </a:rPr>
              <a:t>實驗影片的後續使用。</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建築學院的 </a:t>
            </a:r>
            <a:r>
              <a:rPr lang="en-US" altLang="zh-TW" dirty="0">
                <a:latin typeface="微軟正黑體" panose="020B0604030504040204" pitchFamily="34" charset="-120"/>
                <a:ea typeface="微軟正黑體" panose="020B0604030504040204" pitchFamily="34" charset="-120"/>
              </a:rPr>
              <a:t>13 </a:t>
            </a:r>
            <a:r>
              <a:rPr lang="zh-TW" altLang="en-US" dirty="0">
                <a:latin typeface="微軟正黑體" panose="020B0604030504040204" pitchFamily="34" charset="-120"/>
                <a:ea typeface="微軟正黑體" panose="020B0604030504040204" pitchFamily="34" charset="-120"/>
              </a:rPr>
              <a:t>名女性 </a:t>
            </a:r>
            <a:r>
              <a:rPr lang="en-US" altLang="zh-TW" dirty="0">
                <a:latin typeface="微軟正黑體" panose="020B0604030504040204" pitchFamily="34" charset="-120"/>
                <a:ea typeface="微軟正黑體" panose="020B0604030504040204" pitchFamily="34" charset="-120"/>
              </a:rPr>
              <a:t>(54%) </a:t>
            </a:r>
            <a:r>
              <a:rPr lang="zh-TW" altLang="en-US" dirty="0">
                <a:latin typeface="微軟正黑體" panose="020B0604030504040204" pitchFamily="34" charset="-120"/>
                <a:ea typeface="微軟正黑體" panose="020B0604030504040204" pitchFamily="34" charset="-120"/>
              </a:rPr>
              <a:t>和 </a:t>
            </a:r>
            <a:r>
              <a:rPr lang="en-US" altLang="zh-TW" dirty="0">
                <a:latin typeface="微軟正黑體" panose="020B0604030504040204" pitchFamily="34" charset="-120"/>
                <a:ea typeface="微軟正黑體" panose="020B0604030504040204" pitchFamily="34" charset="-120"/>
              </a:rPr>
              <a:t>11 </a:t>
            </a:r>
            <a:r>
              <a:rPr lang="zh-TW" altLang="en-US" dirty="0">
                <a:latin typeface="微軟正黑體" panose="020B0604030504040204" pitchFamily="34" charset="-120"/>
                <a:ea typeface="微軟正黑體" panose="020B0604030504040204" pitchFamily="34" charset="-120"/>
              </a:rPr>
              <a:t>名男性 </a:t>
            </a:r>
            <a:r>
              <a:rPr lang="en-US" altLang="zh-TW" dirty="0">
                <a:latin typeface="微軟正黑體" panose="020B0604030504040204" pitchFamily="34" charset="-120"/>
                <a:ea typeface="微軟正黑體" panose="020B0604030504040204" pitchFamily="34" charset="-120"/>
              </a:rPr>
              <a:t>(46%) </a:t>
            </a:r>
            <a:r>
              <a:rPr lang="zh-TW" altLang="en-US" dirty="0">
                <a:latin typeface="微軟正黑體" panose="020B0604030504040204" pitchFamily="34" charset="-120"/>
                <a:ea typeface="微軟正黑體" panose="020B0604030504040204" pitchFamily="34" charset="-120"/>
              </a:rPr>
              <a:t>學生。均為學士或碩士研究生</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因此參與者的年齡分佈在</a:t>
            </a:r>
            <a:r>
              <a:rPr lang="en-US" altLang="zh-TW" dirty="0">
                <a:latin typeface="微軟正黑體" panose="020B0604030504040204" pitchFamily="34" charset="-120"/>
                <a:ea typeface="微軟正黑體" panose="020B0604030504040204" pitchFamily="34" charset="-120"/>
              </a:rPr>
              <a:t>21~25</a:t>
            </a:r>
            <a:r>
              <a:rPr lang="zh-TW" altLang="en-US" dirty="0">
                <a:latin typeface="微軟正黑體" panose="020B0604030504040204" pitchFamily="34" charset="-120"/>
                <a:ea typeface="微軟正黑體" panose="020B0604030504040204" pitchFamily="34" charset="-120"/>
              </a:rPr>
              <a:t>歲之間。考慮到工作室是學生進行作業的房間，參與現場疏散演練的人對建築結構比較熟悉。</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7</a:t>
            </a:fld>
            <a:endParaRPr lang="zh-TW" altLang="en-US"/>
          </a:p>
        </p:txBody>
      </p:sp>
    </p:spTree>
    <p:extLst>
      <p:ext uri="{BB962C8B-B14F-4D97-AF65-F5344CB8AC3E}">
        <p14:creationId xmlns:p14="http://schemas.microsoft.com/office/powerpoint/2010/main" val="4167527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3.1 </a:t>
            </a:r>
            <a:r>
              <a:rPr lang="zh-TW" altLang="en-US" sz="2400" dirty="0">
                <a:latin typeface="微軟正黑體" panose="020B0604030504040204" pitchFamily="34" charset="-120"/>
                <a:ea typeface="微軟正黑體" panose="020B0604030504040204" pitchFamily="34" charset="-120"/>
              </a:rPr>
              <a:t>現場疏散實驗</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08392" y="1975944"/>
            <a:ext cx="9947867"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具有多個出口的工作室作為現場試驗的地點</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有八個出口，</a:t>
            </a:r>
            <a:r>
              <a:rPr lang="en-US" altLang="zh-TW" dirty="0">
                <a:latin typeface="微軟正黑體" panose="020B0604030504040204" pitchFamily="34" charset="-120"/>
                <a:ea typeface="微軟正黑體" panose="020B0604030504040204" pitchFamily="34" charset="-120"/>
              </a:rPr>
              <a:t>A1</a:t>
            </a:r>
            <a:r>
              <a:rPr lang="zh-TW" altLang="en-US" dirty="0">
                <a:latin typeface="微軟正黑體" panose="020B0604030504040204" pitchFamily="34" charset="-120"/>
                <a:ea typeface="微軟正黑體" panose="020B0604030504040204" pitchFamily="34" charset="-120"/>
              </a:rPr>
              <a:t>和</a:t>
            </a:r>
            <a:r>
              <a:rPr lang="en-US" altLang="zh-TW" dirty="0">
                <a:latin typeface="微軟正黑體" panose="020B0604030504040204" pitchFamily="34" charset="-120"/>
                <a:ea typeface="微軟正黑體" panose="020B0604030504040204" pitchFamily="34" charset="-120"/>
              </a:rPr>
              <a:t>A2</a:t>
            </a:r>
            <a:r>
              <a:rPr lang="zh-TW" altLang="en-US" dirty="0">
                <a:latin typeface="微軟正黑體" panose="020B0604030504040204" pitchFamily="34" charset="-120"/>
                <a:ea typeface="微軟正黑體" panose="020B0604030504040204" pitchFamily="34" charset="-120"/>
              </a:rPr>
              <a:t>出口位於前中部，</a:t>
            </a:r>
            <a:r>
              <a:rPr lang="en-US" altLang="zh-TW" dirty="0">
                <a:latin typeface="微軟正黑體" panose="020B0604030504040204" pitchFamily="34" charset="-120"/>
                <a:ea typeface="微軟正黑體" panose="020B0604030504040204" pitchFamily="34" charset="-120"/>
              </a:rPr>
              <a:t>B~G</a:t>
            </a:r>
            <a:r>
              <a:rPr lang="zh-TW" altLang="en-US" dirty="0">
                <a:latin typeface="微軟正黑體" panose="020B0604030504040204" pitchFamily="34" charset="-120"/>
                <a:ea typeface="微軟正黑體" panose="020B0604030504040204" pitchFamily="34" charset="-120"/>
              </a:rPr>
              <a:t>出口位於四個角落。出口上方設有綠色背景的出口標誌。所有八個出口都是緊急出口</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面積約為 </a:t>
            </a:r>
            <a:r>
              <a:rPr lang="en-US" altLang="zh-TW" dirty="0">
                <a:latin typeface="微軟正黑體" panose="020B0604030504040204" pitchFamily="34" charset="-120"/>
                <a:ea typeface="微軟正黑體" panose="020B0604030504040204" pitchFamily="34" charset="-120"/>
              </a:rPr>
              <a:t>50 × 30 m(</a:t>
            </a:r>
            <a:r>
              <a:rPr lang="zh-TW" altLang="en-US" dirty="0">
                <a:latin typeface="微軟正黑體" panose="020B0604030504040204" pitchFamily="34" charset="-120"/>
                <a:ea typeface="微軟正黑體" panose="020B0604030504040204" pitchFamily="34" charset="-120"/>
              </a:rPr>
              <a:t>工作室和出口都位於建築學院的底層，學生用來完成他們的畢業作業。</a:t>
            </a:r>
            <a:endParaRPr lang="en-US" altLang="zh-TW" dirty="0">
              <a:latin typeface="微軟正黑體" panose="020B0604030504040204" pitchFamily="34" charset="-120"/>
              <a:ea typeface="微軟正黑體" panose="020B0604030504040204" pitchFamily="34" charset="-120"/>
            </a:endParaRPr>
          </a:p>
          <a:p>
            <a:pPr algn="l">
              <a:lnSpc>
                <a:spcPct val="140000"/>
              </a:lnSpc>
            </a:pPr>
            <a:endParaRPr lang="en-US" altLang="zh-TW"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8</a:t>
            </a:fld>
            <a:endParaRPr lang="zh-TW" altLang="en-US"/>
          </a:p>
        </p:txBody>
      </p:sp>
    </p:spTree>
    <p:extLst>
      <p:ext uri="{BB962C8B-B14F-4D97-AF65-F5344CB8AC3E}">
        <p14:creationId xmlns:p14="http://schemas.microsoft.com/office/powerpoint/2010/main" val="2991083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87051" y="0"/>
            <a:ext cx="7281189"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3.1 </a:t>
            </a:r>
            <a:r>
              <a:rPr lang="zh-TW" altLang="en-US" sz="2400" dirty="0">
                <a:latin typeface="微軟正黑體" panose="020B0604030504040204" pitchFamily="34" charset="-120"/>
                <a:ea typeface="微軟正黑體" panose="020B0604030504040204" pitchFamily="34" charset="-120"/>
              </a:rPr>
              <a:t>現場疏散實驗</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pic>
        <p:nvPicPr>
          <p:cNvPr id="1026" name="Picture 2">
            <a:extLst>
              <a:ext uri="{FF2B5EF4-FFF2-40B4-BE49-F238E27FC236}">
                <a16:creationId xmlns:a16="http://schemas.microsoft.com/office/drawing/2014/main" id="{F147E413-21C9-42E9-BA4B-088E5E8843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572" y="1917445"/>
            <a:ext cx="5341855" cy="4129110"/>
          </a:xfrm>
          <a:prstGeom prst="rect">
            <a:avLst/>
          </a:prstGeom>
          <a:noFill/>
          <a:extLst>
            <a:ext uri="{909E8E84-426E-40DD-AFC4-6F175D3DCCD1}">
              <a14:hiddenFill xmlns:a14="http://schemas.microsoft.com/office/drawing/2010/main">
                <a:solidFill>
                  <a:srgbClr val="FFFFFF"/>
                </a:solidFill>
              </a14:hiddenFill>
            </a:ext>
          </a:extLst>
        </p:spPr>
      </p:pic>
      <p:sp>
        <p:nvSpPr>
          <p:cNvPr id="10" name="文字方塊 9">
            <a:extLst>
              <a:ext uri="{FF2B5EF4-FFF2-40B4-BE49-F238E27FC236}">
                <a16:creationId xmlns:a16="http://schemas.microsoft.com/office/drawing/2014/main" id="{8E512AC0-DE27-4465-8AA2-9D7A8BD90729}"/>
              </a:ext>
            </a:extLst>
          </p:cNvPr>
          <p:cNvSpPr txBox="1"/>
          <p:nvPr/>
        </p:nvSpPr>
        <p:spPr>
          <a:xfrm>
            <a:off x="6413956" y="1819592"/>
            <a:ext cx="5256427" cy="3279231"/>
          </a:xfrm>
          <a:prstGeom prst="rect">
            <a:avLst/>
          </a:prstGeom>
          <a:noFill/>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在疏散演習時，有 </a:t>
            </a:r>
            <a:r>
              <a:rPr lang="en-US" altLang="zh-TW" sz="2400" dirty="0">
                <a:latin typeface="微軟正黑體" panose="020B0604030504040204" pitchFamily="34" charset="-120"/>
                <a:ea typeface="微軟正黑體" panose="020B0604030504040204" pitchFamily="34" charset="-120"/>
              </a:rPr>
              <a:t>24 </a:t>
            </a:r>
            <a:r>
              <a:rPr lang="zh-TW" altLang="en-US" sz="2400" dirty="0">
                <a:latin typeface="微軟正黑體" panose="020B0604030504040204" pitchFamily="34" charset="-120"/>
                <a:ea typeface="微軟正黑體" panose="020B0604030504040204" pitchFamily="34" charset="-120"/>
              </a:rPr>
              <a:t>名學生在場。學生位置由</a:t>
            </a:r>
            <a:r>
              <a:rPr lang="zh-TW" altLang="en-US" sz="2400" dirty="0">
                <a:latin typeface="微軟正黑體" panose="020B0604030504040204" pitchFamily="34" charset="-120"/>
                <a:ea typeface="微軟正黑體" panose="020B0604030504040204" pitchFamily="34" charset="-120"/>
                <a:hlinkClick r:id="rId4">
                  <a:extLst>
                    <a:ext uri="{A12FA001-AC4F-418D-AE19-62706E023703}">
                      <ahyp:hlinkClr xmlns:ahyp="http://schemas.microsoft.com/office/drawing/2018/hyperlinkcolor" val="tx"/>
                    </a:ext>
                  </a:extLst>
                </a:hlinkClick>
              </a:rPr>
              <a:t>圖中</a:t>
            </a:r>
            <a:r>
              <a:rPr lang="zh-TW" altLang="en-US" sz="2400" dirty="0">
                <a:latin typeface="微軟正黑體" panose="020B0604030504040204" pitchFamily="34" charset="-120"/>
                <a:ea typeface="微軟正黑體" panose="020B0604030504040204" pitchFamily="34" charset="-120"/>
              </a:rPr>
              <a:t>的</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黑色圓圈</a:t>
            </a:r>
            <a:r>
              <a:rPr lang="zh-TW" altLang="en-US" sz="2400" dirty="0">
                <a:latin typeface="微軟正黑體" panose="020B0604030504040204" pitchFamily="34" charset="-120"/>
                <a:ea typeface="微軟正黑體" panose="020B0604030504040204" pitchFamily="34" charset="-120"/>
              </a:rPr>
              <a:t>標識。</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在這個空間工作時，學生可以看到他們當前位置的所有出口。</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我們不知道每個學生使用的入口，但</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大多數學生通常從 </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A </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出口和 </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C </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出口進入，因為這些出口是主要出口</a:t>
            </a:r>
            <a:r>
              <a:rPr lang="zh-TW" altLang="en-US" sz="2400" dirty="0">
                <a:latin typeface="微軟正黑體" panose="020B0604030504040204" pitchFamily="34" charset="-120"/>
                <a:ea typeface="微軟正黑體" panose="020B0604030504040204" pitchFamily="34" charset="-120"/>
              </a:rPr>
              <a:t>。</a:t>
            </a:r>
          </a:p>
        </p:txBody>
      </p:sp>
      <p:sp>
        <p:nvSpPr>
          <p:cNvPr id="9" name="橢圓 8">
            <a:extLst>
              <a:ext uri="{FF2B5EF4-FFF2-40B4-BE49-F238E27FC236}">
                <a16:creationId xmlns:a16="http://schemas.microsoft.com/office/drawing/2014/main" id="{A52CB26A-E26D-496B-A9FC-2C693DECB2AC}"/>
              </a:ext>
            </a:extLst>
          </p:cNvPr>
          <p:cNvSpPr/>
          <p:nvPr/>
        </p:nvSpPr>
        <p:spPr>
          <a:xfrm>
            <a:off x="5181600" y="4244073"/>
            <a:ext cx="914400" cy="914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F98C68EB-4A11-4B43-985B-EEE5AB57864E}"/>
              </a:ext>
            </a:extLst>
          </p:cNvPr>
          <p:cNvSpPr/>
          <p:nvPr/>
        </p:nvSpPr>
        <p:spPr>
          <a:xfrm>
            <a:off x="801572" y="4244292"/>
            <a:ext cx="914400" cy="914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橢圓 13">
            <a:extLst>
              <a:ext uri="{FF2B5EF4-FFF2-40B4-BE49-F238E27FC236}">
                <a16:creationId xmlns:a16="http://schemas.microsoft.com/office/drawing/2014/main" id="{A58370B8-71A4-4493-8065-6A0CAB09DF17}"/>
              </a:ext>
            </a:extLst>
          </p:cNvPr>
          <p:cNvSpPr/>
          <p:nvPr/>
        </p:nvSpPr>
        <p:spPr>
          <a:xfrm>
            <a:off x="2849543" y="3879076"/>
            <a:ext cx="1279397" cy="12793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橢圓 14">
            <a:extLst>
              <a:ext uri="{FF2B5EF4-FFF2-40B4-BE49-F238E27FC236}">
                <a16:creationId xmlns:a16="http://schemas.microsoft.com/office/drawing/2014/main" id="{8D6250BC-398C-4267-AD9D-ACDD32CC5F16}"/>
              </a:ext>
            </a:extLst>
          </p:cNvPr>
          <p:cNvSpPr/>
          <p:nvPr/>
        </p:nvSpPr>
        <p:spPr>
          <a:xfrm>
            <a:off x="1002738" y="1725845"/>
            <a:ext cx="1189349" cy="118934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橢圓 15">
            <a:extLst>
              <a:ext uri="{FF2B5EF4-FFF2-40B4-BE49-F238E27FC236}">
                <a16:creationId xmlns:a16="http://schemas.microsoft.com/office/drawing/2014/main" id="{ED1A895D-76E1-436C-8740-5896AB0807DC}"/>
              </a:ext>
            </a:extLst>
          </p:cNvPr>
          <p:cNvSpPr/>
          <p:nvPr/>
        </p:nvSpPr>
        <p:spPr>
          <a:xfrm>
            <a:off x="4634675" y="1725845"/>
            <a:ext cx="1189349" cy="118934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8566207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6615</TotalTime>
  <Words>4262</Words>
  <Application>Microsoft Office PowerPoint</Application>
  <PresentationFormat>寬螢幕</PresentationFormat>
  <Paragraphs>491</Paragraphs>
  <Slides>30</Slides>
  <Notes>24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30</vt:i4>
      </vt:variant>
    </vt:vector>
  </HeadingPairs>
  <TitlesOfParts>
    <vt:vector size="38" baseType="lpstr">
      <vt:lpstr>NexusSerif</vt:lpstr>
      <vt:lpstr>微軟正黑體</vt:lpstr>
      <vt:lpstr>新細明體</vt:lpstr>
      <vt:lpstr>Arial</vt:lpstr>
      <vt:lpstr>Calibri</vt:lpstr>
      <vt:lpstr>Calibri Light</vt:lpstr>
      <vt:lpstr>Wingdings</vt:lpstr>
      <vt:lpstr>Office 佈景主題</vt:lpstr>
      <vt:lpstr>使用虛擬現實研究疏散期間的 行人出口選擇行為 Using virtual reality to study pedestrian exit choice behaviour during evacuations</vt:lpstr>
      <vt:lpstr>簡介</vt:lpstr>
      <vt:lpstr>背景</vt:lpstr>
      <vt:lpstr>背景-使用現場觀察研究疏散期間行人出口選擇行為</vt:lpstr>
      <vt:lpstr>背景-使用 VR 實驗研究疏散期間行人出口選擇行為</vt:lpstr>
      <vt:lpstr>實驗方法</vt:lpstr>
      <vt:lpstr>實驗方法  3.1 現場疏散實驗</vt:lpstr>
      <vt:lpstr>實驗方法  3.1 現場疏散實驗</vt:lpstr>
      <vt:lpstr>實驗方法  3.1 現場疏散實驗</vt:lpstr>
      <vt:lpstr>實驗方法  3.1.2 . 實驗設置+流程</vt:lpstr>
      <vt:lpstr>實驗方法  3.1.2 . 實驗設置</vt:lpstr>
      <vt:lpstr>實驗方法 Equipment</vt:lpstr>
      <vt:lpstr>實驗方法  3.2虛擬環境中的疏散實驗</vt:lpstr>
      <vt:lpstr>Methods- Participants</vt:lpstr>
      <vt:lpstr>Methods- Participants</vt:lpstr>
      <vt:lpstr>實驗方法  3.2.2 .實驗場景</vt:lpstr>
      <vt:lpstr>實驗方法  3.2.2 .驗證場景</vt:lpstr>
      <vt:lpstr>實驗方法 3.2.3 . 數據採集</vt:lpstr>
      <vt:lpstr>PowerPoint 簡報</vt:lpstr>
      <vt:lpstr>PowerPoint 簡報</vt:lpstr>
      <vt:lpstr>PowerPoint 簡報</vt:lpstr>
      <vt:lpstr>PowerPoint 簡報</vt:lpstr>
      <vt:lpstr>四種情景下的退出選擇行為</vt:lpstr>
      <vt:lpstr>已識別出口數量</vt:lpstr>
      <vt:lpstr>最終退出選擇</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蔡培詩</cp:lastModifiedBy>
  <cp:revision>435</cp:revision>
  <dcterms:created xsi:type="dcterms:W3CDTF">2020-10-05T14:04:08Z</dcterms:created>
  <dcterms:modified xsi:type="dcterms:W3CDTF">2021-10-15T05:18:47Z</dcterms:modified>
</cp:coreProperties>
</file>