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10" r:id="rId3"/>
    <p:sldId id="338" r:id="rId4"/>
    <p:sldId id="349" r:id="rId5"/>
    <p:sldId id="350" r:id="rId6"/>
    <p:sldId id="323" r:id="rId7"/>
    <p:sldId id="337" r:id="rId8"/>
    <p:sldId id="339" r:id="rId9"/>
    <p:sldId id="340" r:id="rId10"/>
    <p:sldId id="341" r:id="rId11"/>
    <p:sldId id="342" r:id="rId12"/>
    <p:sldId id="297" r:id="rId13"/>
    <p:sldId id="343" r:id="rId14"/>
    <p:sldId id="258" r:id="rId15"/>
    <p:sldId id="348" r:id="rId16"/>
    <p:sldId id="346" r:id="rId17"/>
    <p:sldId id="344" r:id="rId18"/>
    <p:sldId id="345" r:id="rId19"/>
    <p:sldId id="347" r:id="rId20"/>
    <p:sldId id="286" r:id="rId21"/>
    <p:sldId id="307" r:id="rId22"/>
    <p:sldId id="324" r:id="rId23"/>
    <p:sldId id="311" r:id="rId24"/>
    <p:sldId id="326" r:id="rId25"/>
    <p:sldId id="327" r:id="rId26"/>
    <p:sldId id="336" r:id="rId27"/>
    <p:sldId id="303" r:id="rId28"/>
    <p:sldId id="305" r:id="rId29"/>
    <p:sldId id="351" r:id="rId30"/>
    <p:sldId id="352" r:id="rId3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677" autoAdjust="0"/>
  </p:normalViewPr>
  <p:slideViewPr>
    <p:cSldViewPr snapToGrid="0" showGuides="1">
      <p:cViewPr varScale="1">
        <p:scale>
          <a:sx n="107" d="100"/>
          <a:sy n="107" d="100"/>
        </p:scale>
        <p:origin x="714" y="108"/>
      </p:cViewPr>
      <p:guideLst>
        <p:guide orient="horz" pos="2160"/>
        <p:guide pos="3840"/>
      </p:guideLst>
    </p:cSldViewPr>
  </p:slideViewPr>
  <p:outlineViewPr>
    <p:cViewPr>
      <p:scale>
        <a:sx n="33" d="100"/>
        <a:sy n="33" d="100"/>
      </p:scale>
      <p:origin x="0" y="-10056"/>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0544B-5B37-4390-9AB5-E1B3B7FC9E0B}" type="datetimeFigureOut">
              <a:rPr lang="zh-TW" altLang="en-US" smtClean="0"/>
              <a:t>2021/10/15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395E3-8701-43A7-BF4D-E26252A697FA}" type="slidenum">
              <a:rPr lang="zh-TW" altLang="en-US" smtClean="0"/>
              <a:t>‹#›</a:t>
            </a:fld>
            <a:endParaRPr lang="zh-TW" altLang="en-US"/>
          </a:p>
        </p:txBody>
      </p:sp>
    </p:spTree>
    <p:extLst>
      <p:ext uri="{BB962C8B-B14F-4D97-AF65-F5344CB8AC3E}">
        <p14:creationId xmlns:p14="http://schemas.microsoft.com/office/powerpoint/2010/main" val="2425647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a:t>
            </a:fld>
            <a:endParaRPr lang="zh-TW" altLang="en-US"/>
          </a:p>
        </p:txBody>
      </p:sp>
    </p:spTree>
    <p:extLst>
      <p:ext uri="{BB962C8B-B14F-4D97-AF65-F5344CB8AC3E}">
        <p14:creationId xmlns:p14="http://schemas.microsoft.com/office/powerpoint/2010/main" val="1651356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10</a:t>
            </a:fld>
            <a:endParaRPr lang="zh-TW" altLang="en-US"/>
          </a:p>
        </p:txBody>
      </p:sp>
    </p:spTree>
    <p:extLst>
      <p:ext uri="{BB962C8B-B14F-4D97-AF65-F5344CB8AC3E}">
        <p14:creationId xmlns:p14="http://schemas.microsoft.com/office/powerpoint/2010/main" val="30234623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11</a:t>
            </a:fld>
            <a:endParaRPr lang="zh-TW" altLang="en-US"/>
          </a:p>
        </p:txBody>
      </p:sp>
    </p:spTree>
    <p:extLst>
      <p:ext uri="{BB962C8B-B14F-4D97-AF65-F5344CB8AC3E}">
        <p14:creationId xmlns:p14="http://schemas.microsoft.com/office/powerpoint/2010/main" val="2127776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12</a:t>
            </a:fld>
            <a:endParaRPr lang="zh-TW" altLang="en-US"/>
          </a:p>
        </p:txBody>
      </p:sp>
    </p:spTree>
    <p:extLst>
      <p:ext uri="{BB962C8B-B14F-4D97-AF65-F5344CB8AC3E}">
        <p14:creationId xmlns:p14="http://schemas.microsoft.com/office/powerpoint/2010/main" val="1047163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13</a:t>
            </a:fld>
            <a:endParaRPr lang="zh-TW" altLang="en-US"/>
          </a:p>
        </p:txBody>
      </p:sp>
    </p:spTree>
    <p:extLst>
      <p:ext uri="{BB962C8B-B14F-4D97-AF65-F5344CB8AC3E}">
        <p14:creationId xmlns:p14="http://schemas.microsoft.com/office/powerpoint/2010/main" val="3019551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14</a:t>
            </a:fld>
            <a:endParaRPr lang="zh-TW" altLang="en-US"/>
          </a:p>
        </p:txBody>
      </p:sp>
    </p:spTree>
    <p:extLst>
      <p:ext uri="{BB962C8B-B14F-4D97-AF65-F5344CB8AC3E}">
        <p14:creationId xmlns:p14="http://schemas.microsoft.com/office/powerpoint/2010/main" val="22287322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15</a:t>
            </a:fld>
            <a:endParaRPr lang="zh-TW" altLang="en-US"/>
          </a:p>
        </p:txBody>
      </p:sp>
    </p:spTree>
    <p:extLst>
      <p:ext uri="{BB962C8B-B14F-4D97-AF65-F5344CB8AC3E}">
        <p14:creationId xmlns:p14="http://schemas.microsoft.com/office/powerpoint/2010/main" val="42142156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16</a:t>
            </a:fld>
            <a:endParaRPr lang="zh-TW" altLang="en-US"/>
          </a:p>
        </p:txBody>
      </p:sp>
    </p:spTree>
    <p:extLst>
      <p:ext uri="{BB962C8B-B14F-4D97-AF65-F5344CB8AC3E}">
        <p14:creationId xmlns:p14="http://schemas.microsoft.com/office/powerpoint/2010/main" val="3499054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17</a:t>
            </a:fld>
            <a:endParaRPr lang="zh-TW" altLang="en-US"/>
          </a:p>
        </p:txBody>
      </p:sp>
    </p:spTree>
    <p:extLst>
      <p:ext uri="{BB962C8B-B14F-4D97-AF65-F5344CB8AC3E}">
        <p14:creationId xmlns:p14="http://schemas.microsoft.com/office/powerpoint/2010/main" val="13965330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18</a:t>
            </a:fld>
            <a:endParaRPr lang="zh-TW" altLang="en-US"/>
          </a:p>
        </p:txBody>
      </p:sp>
    </p:spTree>
    <p:extLst>
      <p:ext uri="{BB962C8B-B14F-4D97-AF65-F5344CB8AC3E}">
        <p14:creationId xmlns:p14="http://schemas.microsoft.com/office/powerpoint/2010/main" val="14996902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19</a:t>
            </a:fld>
            <a:endParaRPr lang="zh-TW" altLang="en-US"/>
          </a:p>
        </p:txBody>
      </p:sp>
    </p:spTree>
    <p:extLst>
      <p:ext uri="{BB962C8B-B14F-4D97-AF65-F5344CB8AC3E}">
        <p14:creationId xmlns:p14="http://schemas.microsoft.com/office/powerpoint/2010/main" val="432902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a:t>
            </a:fld>
            <a:endParaRPr lang="zh-TW" altLang="en-US"/>
          </a:p>
        </p:txBody>
      </p:sp>
    </p:spTree>
    <p:extLst>
      <p:ext uri="{BB962C8B-B14F-4D97-AF65-F5344CB8AC3E}">
        <p14:creationId xmlns:p14="http://schemas.microsoft.com/office/powerpoint/2010/main" val="6003574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latin typeface="微軟正黑體" panose="020B0604030504040204" pitchFamily="34" charset="-120"/>
                <a:ea typeface="微軟正黑體" panose="020B0604030504040204" pitchFamily="34" charset="-120"/>
              </a:rPr>
              <a:t>Helbing et al., 2000 )</a:t>
            </a:r>
            <a:r>
              <a:rPr lang="zh-TW" altLang="en-US" sz="1200" dirty="0">
                <a:latin typeface="微軟正黑體" panose="020B0604030504040204" pitchFamily="34" charset="-120"/>
                <a:ea typeface="微軟正黑體" panose="020B0604030504040204" pitchFamily="34" charset="-120"/>
              </a:rPr>
              <a:t>，學生傾向於跟隨朋友或同學到出口。</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20</a:t>
            </a:fld>
            <a:endParaRPr lang="zh-TW" altLang="en-US"/>
          </a:p>
        </p:txBody>
      </p:sp>
    </p:spTree>
    <p:extLst>
      <p:ext uri="{BB962C8B-B14F-4D97-AF65-F5344CB8AC3E}">
        <p14:creationId xmlns:p14="http://schemas.microsoft.com/office/powerpoint/2010/main" val="23738962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b="0" i="0" dirty="0">
                <a:solidFill>
                  <a:srgbClr val="2E2E2E"/>
                </a:solidFill>
                <a:effectLst/>
                <a:latin typeface="NexusSerif"/>
              </a:rPr>
              <a:t>由於退出選擇是一個分類變量，因此使用 </a:t>
            </a:r>
            <a:r>
              <a:rPr lang="en-US" altLang="zh-TW" b="0" i="0" dirty="0">
                <a:solidFill>
                  <a:srgbClr val="2E2E2E"/>
                </a:solidFill>
                <a:effectLst/>
                <a:latin typeface="NexusSerif"/>
              </a:rPr>
              <a:t>Pearson </a:t>
            </a:r>
            <a:r>
              <a:rPr lang="zh-TW" altLang="en-US" b="0" i="0" dirty="0">
                <a:solidFill>
                  <a:srgbClr val="2E2E2E"/>
                </a:solidFill>
                <a:effectLst/>
                <a:latin typeface="NexusSerif"/>
              </a:rPr>
              <a:t>卡方檢驗測試 </a:t>
            </a:r>
            <a:r>
              <a:rPr lang="en-US" altLang="zh-TW" b="0" i="0" dirty="0">
                <a:solidFill>
                  <a:srgbClr val="2E2E2E"/>
                </a:solidFill>
                <a:effectLst/>
                <a:latin typeface="NexusSerif"/>
              </a:rPr>
              <a:t>VR </a:t>
            </a:r>
            <a:r>
              <a:rPr lang="zh-TW" altLang="en-US" b="0" i="0" dirty="0">
                <a:solidFill>
                  <a:srgbClr val="2E2E2E"/>
                </a:solidFill>
                <a:effectLst/>
                <a:latin typeface="NexusSerif"/>
              </a:rPr>
              <a:t>實驗結果的生態有效性。零假設公式如下：疏散期間的出口選擇行為不依賴於實驗方法。為滿足卡方檢驗對其合理使用的要求（即選擇不超過</a:t>
            </a:r>
            <a:r>
              <a:rPr lang="en-US" altLang="zh-TW" b="0" i="0" dirty="0">
                <a:solidFill>
                  <a:srgbClr val="2E2E2E"/>
                </a:solidFill>
                <a:effectLst/>
                <a:latin typeface="NexusSerif"/>
              </a:rPr>
              <a:t>5</a:t>
            </a:r>
            <a:r>
              <a:rPr lang="zh-TW" altLang="en-US" b="0" i="0" dirty="0">
                <a:solidFill>
                  <a:srgbClr val="2E2E2E"/>
                </a:solidFill>
                <a:effectLst/>
                <a:latin typeface="NexusSerif"/>
              </a:rPr>
              <a:t>次的出口不超過</a:t>
            </a:r>
            <a:r>
              <a:rPr lang="en-US" altLang="zh-TW" b="0" i="0" dirty="0">
                <a:solidFill>
                  <a:srgbClr val="2E2E2E"/>
                </a:solidFill>
                <a:effectLst/>
                <a:latin typeface="NexusSerif"/>
              </a:rPr>
              <a:t>20%</a:t>
            </a:r>
            <a:r>
              <a:rPr lang="zh-TW" altLang="en-US" b="0" i="0" dirty="0">
                <a:solidFill>
                  <a:srgbClr val="2E2E2E"/>
                </a:solidFill>
                <a:effectLst/>
                <a:latin typeface="NexusSerif"/>
              </a:rPr>
              <a:t>），將出口</a:t>
            </a:r>
            <a:r>
              <a:rPr lang="en-US" altLang="zh-TW" b="0" i="0" dirty="0">
                <a:solidFill>
                  <a:srgbClr val="2E2E2E"/>
                </a:solidFill>
                <a:effectLst/>
                <a:latin typeface="NexusSerif"/>
              </a:rPr>
              <a:t>A1</a:t>
            </a:r>
            <a:r>
              <a:rPr lang="zh-TW" altLang="en-US" b="0" i="0" dirty="0">
                <a:solidFill>
                  <a:srgbClr val="2E2E2E"/>
                </a:solidFill>
                <a:effectLst/>
                <a:latin typeface="NexusSerif"/>
              </a:rPr>
              <a:t>、</a:t>
            </a:r>
            <a:r>
              <a:rPr lang="en-US" altLang="zh-TW" b="0" i="0" dirty="0">
                <a:solidFill>
                  <a:srgbClr val="2E2E2E"/>
                </a:solidFill>
                <a:effectLst/>
                <a:latin typeface="NexusSerif"/>
              </a:rPr>
              <a:t>B</a:t>
            </a:r>
            <a:r>
              <a:rPr lang="zh-TW" altLang="en-US" b="0" i="0" dirty="0">
                <a:solidFill>
                  <a:srgbClr val="2E2E2E"/>
                </a:solidFill>
                <a:effectLst/>
                <a:latin typeface="NexusSerif"/>
              </a:rPr>
              <a:t>、</a:t>
            </a:r>
            <a:r>
              <a:rPr lang="en-US" altLang="zh-TW" b="0" i="0" dirty="0">
                <a:solidFill>
                  <a:srgbClr val="2E2E2E"/>
                </a:solidFill>
                <a:effectLst/>
                <a:latin typeface="NexusSerif"/>
              </a:rPr>
              <a:t>G</a:t>
            </a:r>
            <a:r>
              <a:rPr lang="zh-TW" altLang="en-US" b="0" i="0" dirty="0">
                <a:solidFill>
                  <a:srgbClr val="2E2E2E"/>
                </a:solidFill>
                <a:effectLst/>
                <a:latin typeface="NexusSerif"/>
              </a:rPr>
              <a:t>歸為一類。這是因為</a:t>
            </a:r>
            <a:r>
              <a:rPr lang="en-US" altLang="zh-TW" b="0" i="0" dirty="0">
                <a:solidFill>
                  <a:srgbClr val="2E2E2E"/>
                </a:solidFill>
                <a:effectLst/>
                <a:latin typeface="NexusSerif"/>
              </a:rPr>
              <a:t>A1</a:t>
            </a:r>
            <a:r>
              <a:rPr lang="zh-TW" altLang="en-US" b="0" i="0" dirty="0">
                <a:solidFill>
                  <a:srgbClr val="2E2E2E"/>
                </a:solidFill>
                <a:effectLst/>
                <a:latin typeface="NexusSerif"/>
              </a:rPr>
              <a:t>、</a:t>
            </a:r>
            <a:r>
              <a:rPr lang="en-US" altLang="zh-TW" b="0" i="0" dirty="0">
                <a:solidFill>
                  <a:srgbClr val="2E2E2E"/>
                </a:solidFill>
                <a:effectLst/>
                <a:latin typeface="NexusSerif"/>
              </a:rPr>
              <a:t>B</a:t>
            </a:r>
            <a:r>
              <a:rPr lang="zh-TW" altLang="en-US" b="0" i="0" dirty="0">
                <a:solidFill>
                  <a:srgbClr val="2E2E2E"/>
                </a:solidFill>
                <a:effectLst/>
                <a:latin typeface="NexusSerif"/>
              </a:rPr>
              <a:t>、</a:t>
            </a:r>
            <a:r>
              <a:rPr lang="en-US" altLang="zh-TW" b="0" i="0" dirty="0">
                <a:solidFill>
                  <a:srgbClr val="2E2E2E"/>
                </a:solidFill>
                <a:effectLst/>
                <a:latin typeface="NexusSerif"/>
              </a:rPr>
              <a:t>G</a:t>
            </a:r>
            <a:r>
              <a:rPr lang="zh-TW" altLang="en-US" b="0" i="0" dirty="0">
                <a:solidFill>
                  <a:srgbClr val="2E2E2E"/>
                </a:solidFill>
                <a:effectLst/>
                <a:latin typeface="NexusSerif"/>
              </a:rPr>
              <a:t>出口均位於車間右側，現場試驗和驗證場景均只選擇了</a:t>
            </a:r>
            <a:r>
              <a:rPr lang="en-US" altLang="zh-TW" b="0" i="0" dirty="0">
                <a:solidFill>
                  <a:srgbClr val="2E2E2E"/>
                </a:solidFill>
                <a:effectLst/>
                <a:latin typeface="NexusSerif"/>
              </a:rPr>
              <a:t>A1</a:t>
            </a:r>
            <a:r>
              <a:rPr lang="zh-TW" altLang="en-US" b="0" i="0" dirty="0">
                <a:solidFill>
                  <a:srgbClr val="2E2E2E"/>
                </a:solidFill>
                <a:effectLst/>
                <a:latin typeface="NexusSerif"/>
              </a:rPr>
              <a:t>出口。因此，它導致卡方分佈有 </a:t>
            </a:r>
            <a:r>
              <a:rPr lang="en-US" altLang="zh-TW" b="0" i="0" dirty="0">
                <a:solidFill>
                  <a:srgbClr val="2E2E2E"/>
                </a:solidFill>
                <a:effectLst/>
                <a:latin typeface="NexusSerif"/>
              </a:rPr>
              <a:t>2 </a:t>
            </a:r>
            <a:r>
              <a:rPr lang="zh-TW" altLang="en-US" b="0" i="0" dirty="0">
                <a:solidFill>
                  <a:srgbClr val="2E2E2E"/>
                </a:solidFill>
                <a:effectLst/>
                <a:latin typeface="NexusSerif"/>
              </a:rPr>
              <a:t>個自由度。</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21</a:t>
            </a:fld>
            <a:endParaRPr lang="zh-TW" altLang="en-US"/>
          </a:p>
        </p:txBody>
      </p:sp>
    </p:spTree>
    <p:extLst>
      <p:ext uri="{BB962C8B-B14F-4D97-AF65-F5344CB8AC3E}">
        <p14:creationId xmlns:p14="http://schemas.microsoft.com/office/powerpoint/2010/main" val="38351992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22</a:t>
            </a:fld>
            <a:endParaRPr lang="zh-TW" altLang="en-US"/>
          </a:p>
        </p:txBody>
      </p:sp>
    </p:spTree>
    <p:extLst>
      <p:ext uri="{BB962C8B-B14F-4D97-AF65-F5344CB8AC3E}">
        <p14:creationId xmlns:p14="http://schemas.microsoft.com/office/powerpoint/2010/main" val="34980761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無母數方法中的</a:t>
            </a:r>
            <a:r>
              <a:rPr lang="en-US" altLang="zh-TW" dirty="0"/>
              <a:t>Kruskal-Wallis </a:t>
            </a:r>
            <a:r>
              <a:rPr lang="en-US" altLang="zh-TW" dirty="0" err="1"/>
              <a:t>tset</a:t>
            </a:r>
            <a:r>
              <a:rPr lang="en-US" altLang="zh-TW" dirty="0"/>
              <a:t> (</a:t>
            </a:r>
            <a:r>
              <a:rPr lang="zh-TW" altLang="en-US" dirty="0"/>
              <a:t>又稱</a:t>
            </a:r>
            <a:r>
              <a:rPr lang="en-US" altLang="zh-TW" dirty="0"/>
              <a:t>H</a:t>
            </a:r>
            <a:r>
              <a:rPr lang="zh-TW" altLang="en-US" dirty="0"/>
              <a:t>檢定法</a:t>
            </a:r>
            <a:r>
              <a:rPr lang="en-US" altLang="zh-TW" dirty="0"/>
              <a:t>)</a:t>
            </a:r>
            <a:r>
              <a:rPr lang="zh-TW" altLang="en-US" dirty="0"/>
              <a:t>，檢定的變項可以是等距或等比率變項，或是次序變項，以考驗各組平均等級的差異。如果整體考驗之卡方值達統計上的顯著意義，則拒絕虛無假設，表示至少有一對組別的平均等級不相等，至於哪幾對間有差異則要進行事後比較</a:t>
            </a:r>
          </a:p>
        </p:txBody>
      </p:sp>
      <p:sp>
        <p:nvSpPr>
          <p:cNvPr id="4" name="投影片編號版面配置區 3"/>
          <p:cNvSpPr>
            <a:spLocks noGrp="1"/>
          </p:cNvSpPr>
          <p:nvPr>
            <p:ph type="sldNum" sz="quarter" idx="5"/>
          </p:nvPr>
        </p:nvSpPr>
        <p:spPr/>
        <p:txBody>
          <a:bodyPr/>
          <a:lstStyle/>
          <a:p>
            <a:fld id="{69F395E3-8701-43A7-BF4D-E26252A697FA}" type="slidenum">
              <a:rPr lang="zh-TW" altLang="en-US" smtClean="0"/>
              <a:t>24</a:t>
            </a:fld>
            <a:endParaRPr lang="zh-TW" altLang="en-US"/>
          </a:p>
        </p:txBody>
      </p:sp>
    </p:spTree>
    <p:extLst>
      <p:ext uri="{BB962C8B-B14F-4D97-AF65-F5344CB8AC3E}">
        <p14:creationId xmlns:p14="http://schemas.microsoft.com/office/powerpoint/2010/main" val="2371679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a:latin typeface="微軟正黑體" panose="020B0604030504040204" pitchFamily="34" charset="-120"/>
                <a:ea typeface="微軟正黑體" panose="020B0604030504040204" pitchFamily="34" charset="-120"/>
              </a:rPr>
              <a:t>具體來說，擁有一段能帶來更多享受、娛樂和興奮的關係，對超速有保護作用。</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26</a:t>
            </a:fld>
            <a:endParaRPr lang="zh-TW" altLang="en-US"/>
          </a:p>
        </p:txBody>
      </p:sp>
    </p:spTree>
    <p:extLst>
      <p:ext uri="{BB962C8B-B14F-4D97-AF65-F5344CB8AC3E}">
        <p14:creationId xmlns:p14="http://schemas.microsoft.com/office/powerpoint/2010/main" val="1925914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a:latin typeface="微軟正黑體" panose="020B0604030504040204" pitchFamily="34" charset="-120"/>
                <a:ea typeface="微軟正黑體" panose="020B0604030504040204" pitchFamily="34" charset="-120"/>
              </a:rPr>
              <a:t>傳統的對照實驗已被廣泛用於研究壓力條件下的行人行為（例如，強制參與者快點）</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3</a:t>
            </a:fld>
            <a:endParaRPr lang="zh-TW" altLang="en-US"/>
          </a:p>
        </p:txBody>
      </p:sp>
    </p:spTree>
    <p:extLst>
      <p:ext uri="{BB962C8B-B14F-4D97-AF65-F5344CB8AC3E}">
        <p14:creationId xmlns:p14="http://schemas.microsoft.com/office/powerpoint/2010/main" val="481700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latin typeface="微軟正黑體" panose="020B0604030504040204" pitchFamily="34" charset="-120"/>
                <a:ea typeface="微軟正黑體" panose="020B0604030504040204" pitchFamily="34" charset="-120"/>
              </a:rPr>
              <a:t>；最近，</a:t>
            </a:r>
            <a:r>
              <a:rPr lang="it-IT" altLang="zh-TW" sz="1200" dirty="0">
                <a:latin typeface="微軟正黑體" panose="020B0604030504040204" pitchFamily="34" charset="-120"/>
                <a:ea typeface="微軟正黑體" panose="020B0604030504040204" pitchFamily="34" charset="-120"/>
              </a:rPr>
              <a:t>Imanishi and Sano, 2019, Rahouti et al., 2020</a:t>
            </a:r>
            <a:r>
              <a:rPr lang="zh-TW" altLang="en-US" dirty="0">
                <a:latin typeface="微軟正黑體" panose="020B0604030504040204" pitchFamily="34" charset="-120"/>
                <a:ea typeface="微軟正黑體" panose="020B0604030504040204" pitchFamily="34" charset="-120"/>
              </a:rPr>
              <a:t>分別在劇院和醫院的疏散演習中分析了疏散人員的動作，包括步行路線和出口選擇</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4</a:t>
            </a:fld>
            <a:endParaRPr lang="zh-TW" altLang="en-US"/>
          </a:p>
        </p:txBody>
      </p:sp>
    </p:spTree>
    <p:extLst>
      <p:ext uri="{BB962C8B-B14F-4D97-AF65-F5344CB8AC3E}">
        <p14:creationId xmlns:p14="http://schemas.microsoft.com/office/powerpoint/2010/main" val="1946128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latin typeface="微軟正黑體" panose="020B0604030504040204" pitchFamily="34" charset="-120"/>
                <a:ea typeface="微軟正黑體" panose="020B0604030504040204" pitchFamily="34" charset="-120"/>
              </a:rPr>
              <a:t>在其他研究中，</a:t>
            </a:r>
            <a:r>
              <a:rPr lang="en-US" altLang="zh-TW" dirty="0">
                <a:latin typeface="微軟正黑體" panose="020B0604030504040204" pitchFamily="34" charset="-120"/>
                <a:ea typeface="微軟正黑體" panose="020B0604030504040204" pitchFamily="34" charset="-120"/>
              </a:rPr>
              <a:t> </a:t>
            </a:r>
            <a:r>
              <a:rPr lang="en-US" altLang="zh-TW" dirty="0"/>
              <a:t>Duarte et al. (2014) </a:t>
            </a:r>
            <a:r>
              <a:rPr lang="zh-TW" altLang="en-US" dirty="0">
                <a:latin typeface="微軟正黑體" panose="020B0604030504040204" pitchFamily="34" charset="-120"/>
                <a:ea typeface="微軟正黑體" panose="020B0604030504040204" pitchFamily="34" charset="-120"/>
              </a:rPr>
              <a:t>使用 </a:t>
            </a:r>
            <a:r>
              <a:rPr lang="en-US" altLang="zh-TW" dirty="0">
                <a:latin typeface="微軟正黑體" panose="020B0604030504040204" pitchFamily="34" charset="-120"/>
                <a:ea typeface="微軟正黑體" panose="020B0604030504040204" pitchFamily="34" charset="-120"/>
              </a:rPr>
              <a:t>HMD </a:t>
            </a:r>
            <a:r>
              <a:rPr lang="zh-TW" altLang="en-US" dirty="0">
                <a:latin typeface="微軟正黑體" panose="020B0604030504040204" pitchFamily="34" charset="-120"/>
                <a:ea typeface="微軟正黑體" panose="020B0604030504040204" pitchFamily="34" charset="-120"/>
              </a:rPr>
              <a:t>設備和操縱桿研究了緊急出口期間出口標誌中的動態特徵如何影響行人出口行為</a:t>
            </a:r>
            <a:endParaRPr lang="en-US" altLang="zh-TW" dirty="0">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5</a:t>
            </a:fld>
            <a:endParaRPr lang="zh-TW" altLang="en-US"/>
          </a:p>
        </p:txBody>
      </p:sp>
    </p:spTree>
    <p:extLst>
      <p:ext uri="{BB962C8B-B14F-4D97-AF65-F5344CB8AC3E}">
        <p14:creationId xmlns:p14="http://schemas.microsoft.com/office/powerpoint/2010/main" val="2029076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6</a:t>
            </a:fld>
            <a:endParaRPr lang="zh-TW" altLang="en-US"/>
          </a:p>
        </p:txBody>
      </p:sp>
    </p:spTree>
    <p:extLst>
      <p:ext uri="{BB962C8B-B14F-4D97-AF65-F5344CB8AC3E}">
        <p14:creationId xmlns:p14="http://schemas.microsoft.com/office/powerpoint/2010/main" val="2102960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7</a:t>
            </a:fld>
            <a:endParaRPr lang="zh-TW" altLang="en-US"/>
          </a:p>
        </p:txBody>
      </p:sp>
    </p:spTree>
    <p:extLst>
      <p:ext uri="{BB962C8B-B14F-4D97-AF65-F5344CB8AC3E}">
        <p14:creationId xmlns:p14="http://schemas.microsoft.com/office/powerpoint/2010/main" val="3969032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8</a:t>
            </a:fld>
            <a:endParaRPr lang="zh-TW" altLang="en-US"/>
          </a:p>
        </p:txBody>
      </p:sp>
    </p:spTree>
    <p:extLst>
      <p:ext uri="{BB962C8B-B14F-4D97-AF65-F5344CB8AC3E}">
        <p14:creationId xmlns:p14="http://schemas.microsoft.com/office/powerpoint/2010/main" val="2151743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9</a:t>
            </a:fld>
            <a:endParaRPr lang="zh-TW" altLang="en-US"/>
          </a:p>
        </p:txBody>
      </p:sp>
    </p:spTree>
    <p:extLst>
      <p:ext uri="{BB962C8B-B14F-4D97-AF65-F5344CB8AC3E}">
        <p14:creationId xmlns:p14="http://schemas.microsoft.com/office/powerpoint/2010/main" val="3479227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67A3A519-8A52-4BDD-9211-1C8A58154E68}"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743469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F9349DA1-5841-4617-9937-B37F95958C5D}"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35772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7A8E3B5-8749-4012-B107-7C3C6A8BFAB4}"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91990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CFF7494-9D27-49D6-9351-67B65D29E31D}"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0871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D0D1E7D5-0976-4796-9765-58105D376875}"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8981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16DE8285-DCD1-4876-AAE7-3BD57981D6D5}" type="datetime1">
              <a:rPr lang="zh-TW" altLang="en-US" smtClean="0"/>
              <a:t>2021/10/15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598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29E1D2D1-AF21-4212-8A69-8758931022CC}" type="datetime1">
              <a:rPr lang="zh-TW" altLang="en-US" smtClean="0"/>
              <a:t>2021/10/15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67447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FCC5EB76-F1B5-49C4-8E51-AFF1AAFCC4AF}" type="datetime1">
              <a:rPr lang="zh-TW" altLang="en-US" smtClean="0"/>
              <a:t>2021/10/15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38703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7BB382C-97CE-4A72-AC42-25D7B4704D47}" type="datetime1">
              <a:rPr lang="zh-TW" altLang="en-US" smtClean="0"/>
              <a:t>2021/10/15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48496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CF429AE0-5A57-44D9-B3EE-4EBE583EDB38}" type="datetime1">
              <a:rPr lang="zh-TW" altLang="en-US" smtClean="0"/>
              <a:t>2021/10/15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7304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044B9DE8-5D67-4396-BF3F-11F17130E7B9}" type="datetime1">
              <a:rPr lang="zh-TW" altLang="en-US" smtClean="0"/>
              <a:t>2021/10/15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7839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964E6-7141-459D-BBC2-C54153996826}" type="datetime1">
              <a:rPr lang="zh-TW" altLang="en-US" smtClean="0"/>
              <a:t>2021/10/15</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22129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www.sciencedirect.com/science/article/pii/S0925753521000011#f000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320511" y="522989"/>
            <a:ext cx="11321592" cy="3443975"/>
          </a:xfrm>
          <a:ln w="57150">
            <a:solidFill>
              <a:srgbClr val="FFC000"/>
            </a:solidFill>
          </a:ln>
        </p:spPr>
        <p:txBody>
          <a:bodyPr>
            <a:normAutofit/>
          </a:bodyPr>
          <a:lstStyle/>
          <a:p>
            <a:pPr>
              <a:lnSpc>
                <a:spcPct val="130000"/>
              </a:lnSpc>
            </a:pPr>
            <a:r>
              <a:rPr lang="zh-TW" altLang="en-US" sz="4400" b="1" dirty="0">
                <a:latin typeface="微軟正黑體" panose="020B0604030504040204" pitchFamily="34" charset="-120"/>
                <a:ea typeface="微軟正黑體" panose="020B0604030504040204" pitchFamily="34" charset="-120"/>
              </a:rPr>
              <a:t>使用虛擬現實研究疏散期間的</a:t>
            </a:r>
            <a:br>
              <a:rPr lang="en-US" altLang="zh-TW" sz="4400" b="1" dirty="0">
                <a:latin typeface="微軟正黑體" panose="020B0604030504040204" pitchFamily="34" charset="-120"/>
                <a:ea typeface="微軟正黑體" panose="020B0604030504040204" pitchFamily="34" charset="-120"/>
              </a:rPr>
            </a:br>
            <a:r>
              <a:rPr lang="zh-TW" altLang="en-US" sz="4400" b="1" dirty="0">
                <a:latin typeface="微軟正黑體" panose="020B0604030504040204" pitchFamily="34" charset="-120"/>
                <a:ea typeface="微軟正黑體" panose="020B0604030504040204" pitchFamily="34" charset="-120"/>
              </a:rPr>
              <a:t>行人出口選擇行為</a:t>
            </a:r>
            <a:br>
              <a:rPr lang="en-US" altLang="zh-TW" sz="4400" b="1" dirty="0">
                <a:latin typeface="微軟正黑體" panose="020B0604030504040204" pitchFamily="34" charset="-120"/>
                <a:ea typeface="微軟正黑體" panose="020B0604030504040204" pitchFamily="34" charset="-120"/>
              </a:rPr>
            </a:br>
            <a:r>
              <a:rPr lang="en-US" altLang="zh-TW" sz="3600" dirty="0"/>
              <a:t>Using virtual reality to study pedestrian exit choice </a:t>
            </a:r>
            <a:r>
              <a:rPr lang="en-US" altLang="zh-TW" sz="3600" dirty="0" err="1"/>
              <a:t>behaviour</a:t>
            </a:r>
            <a:r>
              <a:rPr lang="en-US" altLang="zh-TW" sz="3600" dirty="0"/>
              <a:t> during evacuations</a:t>
            </a:r>
            <a:endParaRPr lang="zh-TW" altLang="en-US" sz="3600" b="1" dirty="0"/>
          </a:p>
        </p:txBody>
      </p:sp>
      <p:sp>
        <p:nvSpPr>
          <p:cNvPr id="3" name="副標題 2"/>
          <p:cNvSpPr>
            <a:spLocks noGrp="1"/>
          </p:cNvSpPr>
          <p:nvPr>
            <p:ph type="subTitle" idx="1"/>
          </p:nvPr>
        </p:nvSpPr>
        <p:spPr>
          <a:xfrm>
            <a:off x="800394" y="4226844"/>
            <a:ext cx="9794450" cy="1186778"/>
          </a:xfrm>
        </p:spPr>
        <p:txBody>
          <a:bodyPr>
            <a:normAutofit/>
          </a:bodyPr>
          <a:lstStyle/>
          <a:p>
            <a:pPr algn="l" fontAlgn="ctr"/>
            <a:r>
              <a:rPr lang="zh-TW" altLang="en-US" dirty="0">
                <a:latin typeface="微軟正黑體" panose="020B0604030504040204" pitchFamily="34" charset="-120"/>
                <a:ea typeface="微軟正黑體" panose="020B0604030504040204" pitchFamily="34" charset="-120"/>
              </a:rPr>
              <a:t>作者</a:t>
            </a:r>
            <a:r>
              <a:rPr lang="en-US" altLang="zh-TW" dirty="0">
                <a:latin typeface="微軟正黑體" panose="020B0604030504040204" pitchFamily="34" charset="-120"/>
                <a:ea typeface="微軟正黑體" panose="020B0604030504040204" pitchFamily="34" charset="-120"/>
              </a:rPr>
              <a:t>:</a:t>
            </a:r>
            <a:r>
              <a:rPr lang="en-US" altLang="zh-TW" dirty="0"/>
              <a:t>Feng, Y., </a:t>
            </a:r>
            <a:r>
              <a:rPr lang="en-US" altLang="zh-TW" dirty="0" err="1"/>
              <a:t>Duives</a:t>
            </a:r>
            <a:r>
              <a:rPr lang="en-US" altLang="zh-TW" dirty="0"/>
              <a:t>, D. C., &amp; </a:t>
            </a:r>
            <a:r>
              <a:rPr lang="en-US" altLang="zh-TW" dirty="0" err="1"/>
              <a:t>Hoogendoorn</a:t>
            </a:r>
            <a:r>
              <a:rPr lang="en-US" altLang="zh-TW" dirty="0"/>
              <a:t>, S. P. (2021). 105158.</a:t>
            </a:r>
          </a:p>
          <a:p>
            <a:pPr algn="l" fontAlgn="ctr"/>
            <a:r>
              <a:rPr lang="zh-TW" altLang="en-US" dirty="0">
                <a:latin typeface="微軟正黑體" panose="020B0604030504040204" pitchFamily="34" charset="-120"/>
                <a:ea typeface="微軟正黑體" panose="020B0604030504040204" pitchFamily="34" charset="-120"/>
              </a:rPr>
              <a:t>期刊</a:t>
            </a:r>
            <a:r>
              <a:rPr lang="en-US" altLang="zh-TW" dirty="0"/>
              <a:t>:Safety science, 137, </a:t>
            </a:r>
            <a:endParaRPr lang="nn-NO" altLang="zh-TW" dirty="0">
              <a:latin typeface="微軟正黑體" panose="020B0604030504040204" pitchFamily="34" charset="-120"/>
              <a:ea typeface="微軟正黑體" panose="020B0604030504040204" pitchFamily="34" charset="-120"/>
            </a:endParaRPr>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1</a:t>
            </a:fld>
            <a:endParaRPr lang="zh-TW" altLang="en-US"/>
          </a:p>
        </p:txBody>
      </p:sp>
      <p:sp>
        <p:nvSpPr>
          <p:cNvPr id="4" name="矩形 3"/>
          <p:cNvSpPr/>
          <p:nvPr/>
        </p:nvSpPr>
        <p:spPr>
          <a:xfrm>
            <a:off x="701782" y="5288340"/>
            <a:ext cx="8210256" cy="1569660"/>
          </a:xfrm>
          <a:prstGeom prst="rect">
            <a:avLst/>
          </a:prstGeom>
        </p:spPr>
        <p:txBody>
          <a:bodyPr wrap="square">
            <a:spAutoFit/>
          </a:bodyPr>
          <a:lstStyle/>
          <a:p>
            <a:r>
              <a:rPr lang="en-US" altLang="zh-TW" sz="2400" dirty="0">
                <a:solidFill>
                  <a:srgbClr val="2E2E2E"/>
                </a:solidFill>
                <a:latin typeface="NexusSerif"/>
              </a:rPr>
              <a:t>Exit choice </a:t>
            </a:r>
            <a:r>
              <a:rPr lang="en-US" altLang="zh-TW" sz="2400" dirty="0" err="1">
                <a:solidFill>
                  <a:srgbClr val="2E2E2E"/>
                </a:solidFill>
                <a:latin typeface="NexusSerif"/>
              </a:rPr>
              <a:t>behaviour</a:t>
            </a:r>
            <a:r>
              <a:rPr lang="zh-TW" altLang="en-US" sz="2400" dirty="0">
                <a:solidFill>
                  <a:srgbClr val="2E2E2E"/>
                </a:solidFill>
                <a:latin typeface="NexusSerif"/>
              </a:rPr>
              <a:t>、</a:t>
            </a:r>
            <a:r>
              <a:rPr lang="en-US" altLang="zh-TW" sz="2400" dirty="0">
                <a:solidFill>
                  <a:srgbClr val="2E2E2E"/>
                </a:solidFill>
                <a:latin typeface="NexusSerif"/>
              </a:rPr>
              <a:t>Virtual reality experiment</a:t>
            </a:r>
            <a:r>
              <a:rPr lang="zh-TW" altLang="en-US" sz="2400" dirty="0">
                <a:solidFill>
                  <a:srgbClr val="2E2E2E"/>
                </a:solidFill>
                <a:latin typeface="NexusSerif"/>
              </a:rPr>
              <a:t>、</a:t>
            </a:r>
            <a:endParaRPr lang="en-US" altLang="zh-TW" sz="2400" dirty="0">
              <a:solidFill>
                <a:srgbClr val="2E2E2E"/>
              </a:solidFill>
              <a:latin typeface="NexusSerif"/>
            </a:endParaRPr>
          </a:p>
          <a:p>
            <a:r>
              <a:rPr lang="en-US" altLang="zh-TW" sz="2400" dirty="0">
                <a:solidFill>
                  <a:srgbClr val="2E2E2E"/>
                </a:solidFill>
                <a:latin typeface="NexusSerif"/>
              </a:rPr>
              <a:t>Evacuation</a:t>
            </a:r>
            <a:r>
              <a:rPr lang="zh-TW" altLang="en-US" sz="2400" dirty="0">
                <a:solidFill>
                  <a:srgbClr val="2E2E2E"/>
                </a:solidFill>
                <a:latin typeface="NexusSerif"/>
              </a:rPr>
              <a:t>、</a:t>
            </a:r>
            <a:r>
              <a:rPr lang="en-US" altLang="zh-TW" sz="2400" dirty="0">
                <a:solidFill>
                  <a:srgbClr val="2E2E2E"/>
                </a:solidFill>
                <a:latin typeface="NexusSerif"/>
              </a:rPr>
              <a:t>Validation</a:t>
            </a:r>
            <a:r>
              <a:rPr lang="zh-TW" altLang="en-US" sz="2400" dirty="0">
                <a:solidFill>
                  <a:srgbClr val="2E2E2E"/>
                </a:solidFill>
                <a:latin typeface="NexusSerif"/>
              </a:rPr>
              <a:t>、</a:t>
            </a:r>
            <a:r>
              <a:rPr lang="en-US" altLang="zh-TW" sz="2400" dirty="0">
                <a:solidFill>
                  <a:srgbClr val="2E2E2E"/>
                </a:solidFill>
                <a:latin typeface="NexusSerif"/>
              </a:rPr>
              <a:t>Field experiment</a:t>
            </a:r>
            <a:r>
              <a:rPr lang="zh-TW" altLang="en-US" sz="2400" dirty="0">
                <a:solidFill>
                  <a:srgbClr val="2E2E2E"/>
                </a:solidFill>
                <a:latin typeface="NexusSerif"/>
              </a:rPr>
              <a:t>、</a:t>
            </a:r>
            <a:r>
              <a:rPr lang="en-US" altLang="zh-TW" sz="2400" dirty="0">
                <a:solidFill>
                  <a:srgbClr val="2E2E2E"/>
                </a:solidFill>
                <a:latin typeface="NexusSerif"/>
              </a:rPr>
              <a:t>Mobile VR</a:t>
            </a:r>
          </a:p>
          <a:p>
            <a:r>
              <a:rPr lang="en-US" altLang="zh-TW" sz="2400" dirty="0">
                <a:latin typeface="微軟正黑體" panose="020B0604030504040204" pitchFamily="34" charset="-120"/>
                <a:ea typeface="微軟正黑體" panose="020B0604030504040204" pitchFamily="34" charset="-120"/>
              </a:rPr>
              <a:t>VR</a:t>
            </a:r>
            <a:r>
              <a:rPr lang="zh-TW" altLang="en-US" sz="2400" dirty="0">
                <a:latin typeface="微軟正黑體" panose="020B0604030504040204" pitchFamily="34" charset="-120"/>
                <a:ea typeface="微軟正黑體" panose="020B0604030504040204" pitchFamily="34" charset="-120"/>
              </a:rPr>
              <a:t>退出選擇行為、虛擬現實實驗、</a:t>
            </a:r>
          </a:p>
          <a:p>
            <a:r>
              <a:rPr lang="zh-TW" altLang="en-US" sz="2400" dirty="0">
                <a:latin typeface="微軟正黑體" panose="020B0604030504040204" pitchFamily="34" charset="-120"/>
                <a:ea typeface="微軟正黑體" panose="020B0604030504040204" pitchFamily="34" charset="-120"/>
              </a:rPr>
              <a:t>疏散、驗證、現場實驗、移動虛擬現實</a:t>
            </a:r>
          </a:p>
        </p:txBody>
      </p:sp>
      <p:sp>
        <p:nvSpPr>
          <p:cNvPr id="6" name="矩形 5"/>
          <p:cNvSpPr/>
          <p:nvPr/>
        </p:nvSpPr>
        <p:spPr>
          <a:xfrm>
            <a:off x="9824300" y="5965448"/>
            <a:ext cx="2232582" cy="892552"/>
          </a:xfrm>
          <a:prstGeom prst="rect">
            <a:avLst/>
          </a:prstGeom>
        </p:spPr>
        <p:txBody>
          <a:bodyPr wrap="square">
            <a:spAutoFit/>
          </a:bodyPr>
          <a:lstStyle/>
          <a:p>
            <a:pPr>
              <a:lnSpc>
                <a:spcPct val="130000"/>
              </a:lnSpc>
            </a:pPr>
            <a:r>
              <a:rPr lang="zh-TW" altLang="en-US" sz="2000" dirty="0">
                <a:latin typeface="微軟正黑體" panose="020B0604030504040204" pitchFamily="34" charset="-120"/>
                <a:ea typeface="微軟正黑體" panose="020B0604030504040204" pitchFamily="34" charset="-120"/>
              </a:rPr>
              <a:t>指導老師</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柳永青</a:t>
            </a:r>
            <a:endParaRPr lang="en-US" altLang="zh-TW" sz="2000" dirty="0">
              <a:latin typeface="微軟正黑體" panose="020B0604030504040204" pitchFamily="34" charset="-120"/>
              <a:ea typeface="微軟正黑體" panose="020B0604030504040204" pitchFamily="34" charset="-120"/>
            </a:endParaRPr>
          </a:p>
          <a:p>
            <a:pPr>
              <a:lnSpc>
                <a:spcPct val="130000"/>
              </a:lnSpc>
            </a:pPr>
            <a:r>
              <a:rPr lang="zh-TW" altLang="en-US" sz="2000" dirty="0">
                <a:latin typeface="微軟正黑體" panose="020B0604030504040204" pitchFamily="34" charset="-120"/>
                <a:ea typeface="微軟正黑體" panose="020B0604030504040204" pitchFamily="34" charset="-120"/>
              </a:rPr>
              <a:t>報告人</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蔡培詩</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7833415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0" y="3401228"/>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487051" y="0"/>
            <a:ext cx="7281189" cy="1096701"/>
          </a:xfrm>
        </p:spPr>
        <p:txBody>
          <a:bodyPr>
            <a:normAutofit/>
          </a:bodyPr>
          <a:lstStyle/>
          <a:p>
            <a:r>
              <a:rPr lang="zh-TW" altLang="en-US" dirty="0">
                <a:latin typeface="微軟正黑體" panose="020B0604030504040204" pitchFamily="34" charset="-120"/>
                <a:ea typeface="微軟正黑體" panose="020B0604030504040204" pitchFamily="34" charset="-120"/>
              </a:rPr>
              <a:t>實驗方法  </a:t>
            </a:r>
            <a:r>
              <a:rPr lang="en-US" altLang="zh-TW" sz="2400" dirty="0">
                <a:latin typeface="微軟正黑體" panose="020B0604030504040204" pitchFamily="34" charset="-120"/>
                <a:ea typeface="微軟正黑體" panose="020B0604030504040204" pitchFamily="34" charset="-120"/>
              </a:rPr>
              <a:t>3.1.2 . </a:t>
            </a:r>
            <a:r>
              <a:rPr lang="zh-TW" altLang="en-US" sz="2400" dirty="0">
                <a:latin typeface="微軟正黑體" panose="020B0604030504040204" pitchFamily="34" charset="-120"/>
                <a:ea typeface="微軟正黑體" panose="020B0604030504040204" pitchFamily="34" charset="-120"/>
              </a:rPr>
              <a:t>實驗設置</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流程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05009" y="1317019"/>
            <a:ext cx="11381982" cy="2233154"/>
          </a:xfrm>
        </p:spPr>
        <p:txBody>
          <a:bodyPr>
            <a:noAutofit/>
          </a:bodyPr>
          <a:lstStyle/>
          <a:p>
            <a:pPr algn="l">
              <a:lnSpc>
                <a:spcPct val="120000"/>
              </a:lnSpc>
            </a:pPr>
            <a:r>
              <a:rPr lang="zh-TW" altLang="en-US" dirty="0">
                <a:latin typeface="微軟正黑體" panose="020B0604030504040204" pitchFamily="34" charset="-120"/>
                <a:ea typeface="微軟正黑體" panose="020B0604030504040204" pitchFamily="34" charset="-120"/>
              </a:rPr>
              <a:t>觀察和記錄在車間工作的學生的疏散行為有兩個目的</a:t>
            </a:r>
            <a:r>
              <a:rPr lang="en-US" altLang="zh-TW" dirty="0">
                <a:latin typeface="微軟正黑體" panose="020B0604030504040204" pitchFamily="34" charset="-120"/>
                <a:ea typeface="微軟正黑體" panose="020B0604030504040204" pitchFamily="34" charset="-120"/>
              </a:rPr>
              <a:t>:</a:t>
            </a:r>
          </a:p>
          <a:p>
            <a:pPr marL="457200" indent="-457200" algn="l">
              <a:lnSpc>
                <a:spcPct val="120000"/>
              </a:lnSpc>
              <a:buFont typeface="+mj-lt"/>
              <a:buAutoNum type="arabicPeriod"/>
            </a:pPr>
            <a:r>
              <a:rPr lang="zh-TW" altLang="en-US" dirty="0">
                <a:latin typeface="微軟正黑體" panose="020B0604030504040204" pitchFamily="34" charset="-120"/>
                <a:ea typeface="微軟正黑體" panose="020B0604030504040204" pitchFamily="34" charset="-120"/>
              </a:rPr>
              <a:t>需要 </a:t>
            </a:r>
            <a:r>
              <a:rPr lang="en-US" altLang="zh-TW" dirty="0">
                <a:latin typeface="微軟正黑體" panose="020B0604030504040204" pitchFamily="34" charset="-120"/>
                <a:ea typeface="微軟正黑體" panose="020B0604030504040204" pitchFamily="34" charset="-120"/>
              </a:rPr>
              <a:t>360° </a:t>
            </a:r>
            <a:r>
              <a:rPr lang="zh-TW" altLang="en-US" dirty="0">
                <a:latin typeface="微軟正黑體" panose="020B0604030504040204" pitchFamily="34" charset="-120"/>
                <a:ea typeface="微軟正黑體" panose="020B0604030504040204" pitchFamily="34" charset="-120"/>
              </a:rPr>
              <a:t>影片作為創建 </a:t>
            </a:r>
            <a:r>
              <a:rPr lang="en-US" altLang="zh-TW" dirty="0">
                <a:latin typeface="微軟正黑體" panose="020B0604030504040204" pitchFamily="34" charset="-120"/>
                <a:ea typeface="微軟正黑體" panose="020B0604030504040204" pitchFamily="34" charset="-120"/>
              </a:rPr>
              <a:t>VR </a:t>
            </a:r>
            <a:r>
              <a:rPr lang="zh-TW" altLang="en-US" dirty="0">
                <a:latin typeface="微軟正黑體" panose="020B0604030504040204" pitchFamily="34" charset="-120"/>
                <a:ea typeface="微軟正黑體" panose="020B0604030504040204" pitchFamily="34" charset="-120"/>
              </a:rPr>
              <a:t>實驗疏散場景的素材。</a:t>
            </a:r>
            <a:endParaRPr lang="en-US" altLang="zh-TW" dirty="0">
              <a:latin typeface="微軟正黑體" panose="020B0604030504040204" pitchFamily="34" charset="-120"/>
              <a:ea typeface="微軟正黑體" panose="020B0604030504040204" pitchFamily="34" charset="-120"/>
            </a:endParaRPr>
          </a:p>
          <a:p>
            <a:pPr marL="457200" indent="-457200" algn="l">
              <a:lnSpc>
                <a:spcPct val="120000"/>
              </a:lnSpc>
              <a:buFont typeface="+mj-lt"/>
              <a:buAutoNum type="arabicPeriod"/>
            </a:pPr>
            <a:r>
              <a:rPr lang="zh-TW" altLang="en-US" dirty="0">
                <a:latin typeface="微軟正黑體" panose="020B0604030504040204" pitchFamily="34" charset="-120"/>
                <a:ea typeface="微軟正黑體" panose="020B0604030504040204" pitchFamily="34" charset="-120"/>
              </a:rPr>
              <a:t>其次，學生的行為為“真實”的選擇行為與</a:t>
            </a:r>
            <a:r>
              <a:rPr lang="en-US" altLang="zh-TW" dirty="0">
                <a:latin typeface="微軟正黑體" panose="020B0604030504040204" pitchFamily="34" charset="-120"/>
                <a:ea typeface="微軟正黑體" panose="020B0604030504040204" pitchFamily="34" charset="-120"/>
              </a:rPr>
              <a:t>VR</a:t>
            </a:r>
            <a:r>
              <a:rPr lang="zh-TW" altLang="en-US" dirty="0">
                <a:latin typeface="微軟正黑體" panose="020B0604030504040204" pitchFamily="34" charset="-120"/>
                <a:ea typeface="微軟正黑體" panose="020B0604030504040204" pitchFamily="34" charset="-120"/>
              </a:rPr>
              <a:t>實驗參與者的選擇行為之間的比較提供了基準。</a:t>
            </a:r>
            <a:endParaRPr lang="en-US" altLang="zh-TW" dirty="0">
              <a:latin typeface="微軟正黑體" panose="020B0604030504040204" pitchFamily="34" charset="-120"/>
              <a:ea typeface="微軟正黑體" panose="020B0604030504040204" pitchFamily="34" charset="-120"/>
            </a:endParaRPr>
          </a:p>
          <a:p>
            <a:pPr marL="457200" indent="-457200" algn="l">
              <a:lnSpc>
                <a:spcPct val="120000"/>
              </a:lnSpc>
              <a:buFont typeface="+mj-lt"/>
              <a:buAutoNum type="arabicPeriod"/>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建築學院大樓進行了全面的突發疏散演習，在疏散演習開始之前，學生們像往常一樣在車間的桌子上做作業。</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他們沒有被告知即將進行的疏散演習</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疏散演習開始時，疏散警報響起，隨後是語音信息。語音指令在整個大樓內反複播放，要求所有人撤離大樓。警報信息由一個女性聲音組成，重複了以下聲明：“注意，請按照指示使用緊急出口離開建築物。不要使用電梯。”。三分鐘後，兩名安保人員走進車間區域，以確保學生真正離開了空間。</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10</a:t>
            </a:fld>
            <a:endParaRPr lang="zh-TW" altLang="en-US" dirty="0"/>
          </a:p>
        </p:txBody>
      </p:sp>
    </p:spTree>
    <p:extLst>
      <p:ext uri="{BB962C8B-B14F-4D97-AF65-F5344CB8AC3E}">
        <p14:creationId xmlns:p14="http://schemas.microsoft.com/office/powerpoint/2010/main" val="291134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487051" y="0"/>
            <a:ext cx="7281189" cy="1096701"/>
          </a:xfrm>
        </p:spPr>
        <p:txBody>
          <a:bodyPr>
            <a:normAutofit/>
          </a:bodyPr>
          <a:lstStyle/>
          <a:p>
            <a:r>
              <a:rPr lang="zh-TW" altLang="en-US" dirty="0">
                <a:latin typeface="微軟正黑體" panose="020B0604030504040204" pitchFamily="34" charset="-120"/>
                <a:ea typeface="微軟正黑體" panose="020B0604030504040204" pitchFamily="34" charset="-120"/>
              </a:rPr>
              <a:t>實驗方法  </a:t>
            </a:r>
            <a:r>
              <a:rPr lang="en-US" altLang="zh-TW" sz="2400" dirty="0">
                <a:latin typeface="微軟正黑體" panose="020B0604030504040204" pitchFamily="34" charset="-120"/>
                <a:ea typeface="微軟正黑體" panose="020B0604030504040204" pitchFamily="34" charset="-120"/>
              </a:rPr>
              <a:t>3.1.2 . </a:t>
            </a:r>
            <a:r>
              <a:rPr lang="zh-TW" altLang="en-US" sz="2400" dirty="0">
                <a:latin typeface="微軟正黑體" panose="020B0604030504040204" pitchFamily="34" charset="-120"/>
                <a:ea typeface="微軟正黑體" panose="020B0604030504040204" pitchFamily="34" charset="-120"/>
              </a:rPr>
              <a:t>實驗設置</a:t>
            </a: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11</a:t>
            </a:fld>
            <a:endParaRPr lang="zh-TW" altLang="en-US"/>
          </a:p>
        </p:txBody>
      </p:sp>
      <p:pic>
        <p:nvPicPr>
          <p:cNvPr id="2050" name="Picture 2">
            <a:extLst>
              <a:ext uri="{FF2B5EF4-FFF2-40B4-BE49-F238E27FC236}">
                <a16:creationId xmlns:a16="http://schemas.microsoft.com/office/drawing/2014/main" id="{5B6B58BF-7106-4A5F-A7EF-56D81509F4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5615" y="1186068"/>
            <a:ext cx="8532501" cy="2532127"/>
          </a:xfrm>
          <a:prstGeom prst="rect">
            <a:avLst/>
          </a:prstGeom>
          <a:noFill/>
          <a:extLst>
            <a:ext uri="{909E8E84-426E-40DD-AFC4-6F175D3DCCD1}">
              <a14:hiddenFill xmlns:a14="http://schemas.microsoft.com/office/drawing/2010/main">
                <a:solidFill>
                  <a:srgbClr val="FFFFFF"/>
                </a:solidFill>
              </a14:hiddenFill>
            </a:ext>
          </a:extLst>
        </p:spPr>
      </p:pic>
      <p:sp>
        <p:nvSpPr>
          <p:cNvPr id="10" name="文字方塊 9">
            <a:extLst>
              <a:ext uri="{FF2B5EF4-FFF2-40B4-BE49-F238E27FC236}">
                <a16:creationId xmlns:a16="http://schemas.microsoft.com/office/drawing/2014/main" id="{DFBB46F3-ED1E-4A3D-813A-98BB3CE1349E}"/>
              </a:ext>
            </a:extLst>
          </p:cNvPr>
          <p:cNvSpPr txBox="1"/>
          <p:nvPr/>
        </p:nvSpPr>
        <p:spPr>
          <a:xfrm>
            <a:off x="1608841" y="3753950"/>
            <a:ext cx="7846244" cy="369332"/>
          </a:xfrm>
          <a:prstGeom prst="rect">
            <a:avLst/>
          </a:prstGeom>
          <a:noFill/>
        </p:spPr>
        <p:txBody>
          <a:bodyPr wrap="square">
            <a:spAutoFit/>
          </a:bodyPr>
          <a:lstStyle/>
          <a:p>
            <a:r>
              <a:rPr lang="zh-TW" altLang="en-US" b="0" i="0" dirty="0">
                <a:solidFill>
                  <a:srgbClr val="323232"/>
                </a:solidFill>
                <a:effectLst/>
                <a:latin typeface="微軟正黑體" panose="020B0604030504040204" pitchFamily="34" charset="-120"/>
                <a:ea typeface="微軟正黑體" panose="020B0604030504040204" pitchFamily="34" charset="-120"/>
              </a:rPr>
              <a:t>圖</a:t>
            </a:r>
            <a:r>
              <a:rPr lang="en-US" altLang="zh-TW" b="0" i="0" dirty="0">
                <a:solidFill>
                  <a:srgbClr val="323232"/>
                </a:solidFill>
                <a:effectLst/>
                <a:latin typeface="微軟正黑體" panose="020B0604030504040204" pitchFamily="34" charset="-120"/>
                <a:ea typeface="微軟正黑體" panose="020B0604030504040204" pitchFamily="34" charset="-120"/>
              </a:rPr>
              <a:t>2.</a:t>
            </a:r>
            <a:r>
              <a:rPr lang="zh-TW" altLang="en-US" b="0" i="0" dirty="0">
                <a:solidFill>
                  <a:srgbClr val="323232"/>
                </a:solidFill>
                <a:effectLst/>
                <a:latin typeface="微軟正黑體" panose="020B0604030504040204" pitchFamily="34" charset="-120"/>
                <a:ea typeface="微軟正黑體" panose="020B0604030504040204" pitchFamily="34" charset="-120"/>
              </a:rPr>
              <a:t>位於 </a:t>
            </a:r>
            <a:r>
              <a:rPr lang="en-US" altLang="zh-TW" b="0" i="0" dirty="0">
                <a:solidFill>
                  <a:srgbClr val="323232"/>
                </a:solidFill>
                <a:effectLst/>
                <a:latin typeface="微軟正黑體" panose="020B0604030504040204" pitchFamily="34" charset="-120"/>
                <a:ea typeface="微軟正黑體" panose="020B0604030504040204" pitchFamily="34" charset="-120"/>
              </a:rPr>
              <a:t>(a) </a:t>
            </a:r>
            <a:r>
              <a:rPr lang="zh-TW" altLang="en-US" b="0" i="0" dirty="0">
                <a:solidFill>
                  <a:srgbClr val="323232"/>
                </a:solidFill>
                <a:effectLst/>
                <a:latin typeface="微軟正黑體" panose="020B0604030504040204" pitchFamily="34" charset="-120"/>
                <a:ea typeface="微軟正黑體" panose="020B0604030504040204" pitchFamily="34" charset="-120"/>
              </a:rPr>
              <a:t>角落和 </a:t>
            </a:r>
            <a:r>
              <a:rPr lang="en-US" altLang="zh-TW" b="0" i="0" dirty="0">
                <a:solidFill>
                  <a:srgbClr val="323232"/>
                </a:solidFill>
                <a:effectLst/>
                <a:latin typeface="微軟正黑體" panose="020B0604030504040204" pitchFamily="34" charset="-120"/>
                <a:ea typeface="微軟正黑體" panose="020B0604030504040204" pitchFamily="34" charset="-120"/>
              </a:rPr>
              <a:t>(b) </a:t>
            </a:r>
            <a:r>
              <a:rPr lang="zh-TW" altLang="en-US" b="0" i="0" dirty="0">
                <a:solidFill>
                  <a:srgbClr val="323232"/>
                </a:solidFill>
                <a:effectLst/>
                <a:latin typeface="微軟正黑體" panose="020B0604030504040204" pitchFamily="34" charset="-120"/>
                <a:ea typeface="微軟正黑體" panose="020B0604030504040204" pitchFamily="34" charset="-120"/>
              </a:rPr>
              <a:t>陽台的普通攝影機拍攝的車間空間視角的螢幕截圖</a:t>
            </a:r>
            <a:endParaRPr lang="zh-TW" altLang="en-US" dirty="0">
              <a:latin typeface="微軟正黑體" panose="020B0604030504040204" pitchFamily="34" charset="-120"/>
              <a:ea typeface="微軟正黑體" panose="020B0604030504040204" pitchFamily="34" charset="-120"/>
            </a:endParaRPr>
          </a:p>
        </p:txBody>
      </p:sp>
      <p:pic>
        <p:nvPicPr>
          <p:cNvPr id="2052" name="Picture 4">
            <a:extLst>
              <a:ext uri="{FF2B5EF4-FFF2-40B4-BE49-F238E27FC236}">
                <a16:creationId xmlns:a16="http://schemas.microsoft.com/office/drawing/2014/main" id="{B19EEEDA-430A-4C44-B63E-1E4FDDAA07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5615" y="4341870"/>
            <a:ext cx="5147343" cy="2315607"/>
          </a:xfrm>
          <a:prstGeom prst="rect">
            <a:avLst/>
          </a:prstGeom>
          <a:noFill/>
          <a:extLst>
            <a:ext uri="{909E8E84-426E-40DD-AFC4-6F175D3DCCD1}">
              <a14:hiddenFill xmlns:a14="http://schemas.microsoft.com/office/drawing/2010/main">
                <a:solidFill>
                  <a:srgbClr val="FFFFFF"/>
                </a:solidFill>
              </a14:hiddenFill>
            </a:ext>
          </a:extLst>
        </p:spPr>
      </p:pic>
      <p:sp>
        <p:nvSpPr>
          <p:cNvPr id="13" name="文字方塊 12">
            <a:extLst>
              <a:ext uri="{FF2B5EF4-FFF2-40B4-BE49-F238E27FC236}">
                <a16:creationId xmlns:a16="http://schemas.microsoft.com/office/drawing/2014/main" id="{B91D3542-EE10-4068-A074-AE56F13408F1}"/>
              </a:ext>
            </a:extLst>
          </p:cNvPr>
          <p:cNvSpPr txBox="1"/>
          <p:nvPr/>
        </p:nvSpPr>
        <p:spPr>
          <a:xfrm>
            <a:off x="6332958" y="5953096"/>
            <a:ext cx="6103856" cy="369332"/>
          </a:xfrm>
          <a:prstGeom prst="rect">
            <a:avLst/>
          </a:prstGeom>
          <a:noFill/>
        </p:spPr>
        <p:txBody>
          <a:bodyPr wrap="square">
            <a:spAutoFit/>
          </a:bodyPr>
          <a:lstStyle/>
          <a:p>
            <a:r>
              <a:rPr lang="zh-TW" altLang="en-US" b="0" i="0" dirty="0">
                <a:solidFill>
                  <a:srgbClr val="323232"/>
                </a:solidFill>
                <a:effectLst/>
                <a:latin typeface="微軟正黑體" panose="020B0604030504040204" pitchFamily="34" charset="-120"/>
                <a:ea typeface="微軟正黑體" panose="020B0604030504040204" pitchFamily="34" charset="-120"/>
              </a:rPr>
              <a:t>圖</a:t>
            </a:r>
            <a:r>
              <a:rPr lang="en-US" altLang="zh-TW" b="0" i="0" dirty="0">
                <a:solidFill>
                  <a:srgbClr val="323232"/>
                </a:solidFill>
                <a:effectLst/>
                <a:latin typeface="微軟正黑體" panose="020B0604030504040204" pitchFamily="34" charset="-120"/>
                <a:ea typeface="微軟正黑體" panose="020B0604030504040204" pitchFamily="34" charset="-120"/>
              </a:rPr>
              <a:t>3.</a:t>
            </a:r>
            <a:r>
              <a:rPr lang="en-US" altLang="zh-TW" dirty="0">
                <a:solidFill>
                  <a:srgbClr val="323232"/>
                </a:solidFill>
                <a:latin typeface="微軟正黑體" panose="020B0604030504040204" pitchFamily="34" charset="-120"/>
                <a:ea typeface="微軟正黑體" panose="020B0604030504040204" pitchFamily="34" charset="-120"/>
              </a:rPr>
              <a:t>Nikon</a:t>
            </a:r>
            <a:r>
              <a:rPr lang="zh-TW" altLang="en-US" b="0" i="0" dirty="0">
                <a:solidFill>
                  <a:srgbClr val="323232"/>
                </a:solidFill>
                <a:effectLst/>
                <a:latin typeface="微軟正黑體" panose="020B0604030504040204" pitchFamily="34" charset="-120"/>
                <a:ea typeface="微軟正黑體" panose="020B0604030504040204" pitchFamily="34" charset="-120"/>
              </a:rPr>
              <a:t> </a:t>
            </a:r>
            <a:r>
              <a:rPr lang="en-US" altLang="zh-TW" b="0" i="0" dirty="0">
                <a:solidFill>
                  <a:srgbClr val="323232"/>
                </a:solidFill>
                <a:effectLst/>
                <a:latin typeface="微軟正黑體" panose="020B0604030504040204" pitchFamily="34" charset="-120"/>
                <a:ea typeface="微軟正黑體" panose="020B0604030504040204" pitchFamily="34" charset="-120"/>
              </a:rPr>
              <a:t>360 </a:t>
            </a:r>
            <a:r>
              <a:rPr lang="zh-TW" altLang="en-US" b="0" i="0" dirty="0">
                <a:solidFill>
                  <a:srgbClr val="323232"/>
                </a:solidFill>
                <a:effectLst/>
                <a:latin typeface="微軟正黑體" panose="020B0604030504040204" pitchFamily="34" charset="-120"/>
                <a:ea typeface="微軟正黑體" panose="020B0604030504040204" pitchFamily="34" charset="-120"/>
              </a:rPr>
              <a:t>相機對車間空間的 </a:t>
            </a:r>
            <a:r>
              <a:rPr lang="en-US" altLang="zh-TW" b="0" i="0" dirty="0">
                <a:solidFill>
                  <a:srgbClr val="323232"/>
                </a:solidFill>
                <a:effectLst/>
                <a:latin typeface="微軟正黑體" panose="020B0604030504040204" pitchFamily="34" charset="-120"/>
                <a:ea typeface="微軟正黑體" panose="020B0604030504040204" pitchFamily="34" charset="-120"/>
              </a:rPr>
              <a:t>360° </a:t>
            </a:r>
            <a:r>
              <a:rPr lang="zh-TW" altLang="en-US" b="0" i="0" dirty="0">
                <a:solidFill>
                  <a:srgbClr val="323232"/>
                </a:solidFill>
                <a:effectLst/>
                <a:latin typeface="微軟正黑體" panose="020B0604030504040204" pitchFamily="34" charset="-120"/>
                <a:ea typeface="微軟正黑體" panose="020B0604030504040204" pitchFamily="34" charset="-120"/>
              </a:rPr>
              <a:t>視角螢幕截圖</a:t>
            </a:r>
            <a:endParaRPr lang="zh-TW" altLang="en-US" dirty="0">
              <a:latin typeface="微軟正黑體" panose="020B0604030504040204" pitchFamily="34" charset="-120"/>
              <a:ea typeface="微軟正黑體" panose="020B0604030504040204" pitchFamily="34" charset="-120"/>
            </a:endParaRPr>
          </a:p>
        </p:txBody>
      </p:sp>
      <p:sp>
        <p:nvSpPr>
          <p:cNvPr id="17" name="文字方塊 16">
            <a:extLst>
              <a:ext uri="{FF2B5EF4-FFF2-40B4-BE49-F238E27FC236}">
                <a16:creationId xmlns:a16="http://schemas.microsoft.com/office/drawing/2014/main" id="{F7EB115E-6ABB-46D3-B586-CE1A279A37C9}"/>
              </a:ext>
            </a:extLst>
          </p:cNvPr>
          <p:cNvSpPr txBox="1"/>
          <p:nvPr/>
        </p:nvSpPr>
        <p:spPr>
          <a:xfrm>
            <a:off x="9735899" y="1486513"/>
            <a:ext cx="2303416" cy="2762936"/>
          </a:xfrm>
          <a:prstGeom prst="rect">
            <a:avLst/>
          </a:prstGeom>
          <a:noFill/>
        </p:spPr>
        <p:txBody>
          <a:bodyPr wrap="square">
            <a:spAutoFit/>
          </a:bodyPr>
          <a:lstStyle/>
          <a:p>
            <a:pPr marL="342900" indent="-342900" algn="l">
              <a:lnSpc>
                <a:spcPct val="140000"/>
              </a:lnSpc>
              <a:buFont typeface="Arial" panose="020B0604020202020204" pitchFamily="34" charset="0"/>
              <a:buChar char="•"/>
            </a:pPr>
            <a:r>
              <a:rPr lang="zh-TW" altLang="en-US" sz="1800" dirty="0">
                <a:latin typeface="微軟正黑體" panose="020B0604030504040204" pitchFamily="34" charset="-120"/>
                <a:ea typeface="微軟正黑體" panose="020B0604030504040204" pitchFamily="34" charset="-120"/>
              </a:rPr>
              <a:t>從疏散演習開始前 </a:t>
            </a:r>
            <a:r>
              <a:rPr lang="en-US" altLang="zh-TW" sz="1800" dirty="0">
                <a:latin typeface="微軟正黑體" panose="020B0604030504040204" pitchFamily="34" charset="-120"/>
                <a:ea typeface="微軟正黑體" panose="020B0604030504040204" pitchFamily="34" charset="-120"/>
              </a:rPr>
              <a:t>5 </a:t>
            </a:r>
            <a:r>
              <a:rPr lang="zh-TW" altLang="en-US" sz="1800" dirty="0">
                <a:latin typeface="微軟正黑體" panose="020B0604030504040204" pitchFamily="34" charset="-120"/>
                <a:ea typeface="微軟正黑體" panose="020B0604030504040204" pitchFamily="34" charset="-120"/>
              </a:rPr>
              <a:t>分鐘到疏散演習結束後，行人的所有行為（例如，疏散前行為、退出選擇）都被記錄下來</a:t>
            </a:r>
          </a:p>
        </p:txBody>
      </p:sp>
    </p:spTree>
    <p:extLst>
      <p:ext uri="{BB962C8B-B14F-4D97-AF65-F5344CB8AC3E}">
        <p14:creationId xmlns:p14="http://schemas.microsoft.com/office/powerpoint/2010/main" val="3224594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9" y="0"/>
            <a:ext cx="6155974" cy="1190969"/>
          </a:xfrm>
        </p:spPr>
        <p:txBody>
          <a:bodyPr>
            <a:normAutofit/>
          </a:bodyPr>
          <a:lstStyle/>
          <a:p>
            <a:r>
              <a:rPr lang="zh-TW" altLang="en-US" sz="4400" dirty="0">
                <a:latin typeface="微軟正黑體" panose="020B0604030504040204" pitchFamily="34" charset="-120"/>
                <a:ea typeface="微軟正黑體" panose="020B0604030504040204" pitchFamily="34" charset="-120"/>
              </a:rPr>
              <a:t>實驗方法 </a:t>
            </a:r>
            <a:r>
              <a:rPr lang="en-US" altLang="zh-TW" sz="4400" b="1" dirty="0">
                <a:latin typeface="微軟正黑體" panose="020B0604030504040204" pitchFamily="34" charset="-120"/>
                <a:ea typeface="微軟正黑體" panose="020B0604030504040204" pitchFamily="34" charset="-120"/>
              </a:rPr>
              <a:t>Equipment</a:t>
            </a:r>
            <a:endParaRPr lang="zh-TW" altLang="en-US" sz="44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83785" y="1599718"/>
            <a:ext cx="6262738" cy="1829282"/>
          </a:xfrm>
        </p:spPr>
        <p:txBody>
          <a:bodyPr>
            <a:noAutofit/>
          </a:bodyPr>
          <a:lstStyle/>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智能手機的頭戴式顯示設備</a:t>
            </a:r>
            <a:r>
              <a:rPr lang="en-US" altLang="zh-TW" dirty="0">
                <a:latin typeface="微軟正黑體" panose="020B0604030504040204" pitchFamily="34" charset="-120"/>
                <a:ea typeface="微軟正黑體" panose="020B0604030504040204" pitchFamily="34" charset="-120"/>
              </a:rPr>
              <a:t>(HMD) </a:t>
            </a:r>
            <a:r>
              <a:rPr lang="zh-TW" altLang="en-US" dirty="0">
                <a:latin typeface="微軟正黑體" panose="020B0604030504040204" pitchFamily="34" charset="-120"/>
                <a:ea typeface="微軟正黑體" panose="020B0604030504040204" pitchFamily="34" charset="-120"/>
              </a:rPr>
              <a:t>足以捕捉參與者的退出選擇。</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設備包括一個 </a:t>
            </a:r>
            <a:r>
              <a:rPr lang="en-US" altLang="zh-TW" dirty="0">
                <a:latin typeface="微軟正黑體" panose="020B0604030504040204" pitchFamily="34" charset="-120"/>
                <a:ea typeface="微軟正黑體" panose="020B0604030504040204" pitchFamily="34" charset="-120"/>
              </a:rPr>
              <a:t>iPhone X </a:t>
            </a:r>
            <a:r>
              <a:rPr lang="zh-TW" altLang="en-US" dirty="0">
                <a:latin typeface="微軟正黑體" panose="020B0604030504040204" pitchFamily="34" charset="-120"/>
                <a:ea typeface="微軟正黑體" panose="020B0604030504040204" pitchFamily="34" charset="-120"/>
              </a:rPr>
              <a:t>和一個 </a:t>
            </a:r>
            <a:r>
              <a:rPr lang="en-US" altLang="zh-TW" dirty="0">
                <a:latin typeface="微軟正黑體" panose="020B0604030504040204" pitchFamily="34" charset="-120"/>
                <a:ea typeface="微軟正黑體" panose="020B0604030504040204" pitchFamily="34" charset="-120"/>
              </a:rPr>
              <a:t>VR Pro </a:t>
            </a:r>
            <a:r>
              <a:rPr lang="zh-TW" altLang="en-US" dirty="0">
                <a:latin typeface="微軟正黑體" panose="020B0604030504040204" pitchFamily="34" charset="-120"/>
                <a:ea typeface="微軟正黑體" panose="020B0604030504040204" pitchFamily="34" charset="-120"/>
              </a:rPr>
              <a:t>虛擬現實眼鏡。</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參與者通過 </a:t>
            </a:r>
            <a:r>
              <a:rPr lang="en-US" altLang="zh-TW" dirty="0">
                <a:latin typeface="微軟正黑體" panose="020B0604030504040204" pitchFamily="34" charset="-120"/>
                <a:ea typeface="微軟正黑體" panose="020B0604030504040204" pitchFamily="34" charset="-120"/>
              </a:rPr>
              <a:t>HMD </a:t>
            </a:r>
            <a:r>
              <a:rPr lang="zh-TW" altLang="en-US" dirty="0">
                <a:latin typeface="微軟正黑體" panose="020B0604030504040204" pitchFamily="34" charset="-120"/>
                <a:ea typeface="微軟正黑體" panose="020B0604030504040204" pitchFamily="34" charset="-120"/>
              </a:rPr>
              <a:t>沉浸在虛擬環境中，該 </a:t>
            </a:r>
            <a:r>
              <a:rPr lang="en-US" altLang="zh-TW" dirty="0">
                <a:latin typeface="微軟正黑體" panose="020B0604030504040204" pitchFamily="34" charset="-120"/>
                <a:ea typeface="微軟正黑體" panose="020B0604030504040204" pitchFamily="34" charset="-120"/>
              </a:rPr>
              <a:t>HMD </a:t>
            </a:r>
            <a:r>
              <a:rPr lang="zh-TW" altLang="en-US" dirty="0">
                <a:latin typeface="微軟正黑體" panose="020B0604030504040204" pitchFamily="34" charset="-120"/>
                <a:ea typeface="微軟正黑體" panose="020B0604030504040204" pitchFamily="34" charset="-120"/>
              </a:rPr>
              <a:t>具有大約 </a:t>
            </a:r>
            <a:r>
              <a:rPr lang="en-US" altLang="zh-TW" dirty="0">
                <a:latin typeface="微軟正黑體" panose="020B0604030504040204" pitchFamily="34" charset="-120"/>
                <a:ea typeface="微軟正黑體" panose="020B0604030504040204" pitchFamily="34" charset="-120"/>
              </a:rPr>
              <a:t>90° </a:t>
            </a:r>
            <a:r>
              <a:rPr lang="zh-TW" altLang="en-US" dirty="0">
                <a:latin typeface="微軟正黑體" panose="020B0604030504040204" pitchFamily="34" charset="-120"/>
                <a:ea typeface="微軟正黑體" panose="020B0604030504040204" pitchFamily="34" charset="-120"/>
              </a:rPr>
              <a:t>的水平視野和 </a:t>
            </a:r>
            <a:r>
              <a:rPr lang="en-US" altLang="zh-TW" dirty="0">
                <a:latin typeface="微軟正黑體" panose="020B0604030504040204" pitchFamily="34" charset="-120"/>
                <a:ea typeface="微軟正黑體" panose="020B0604030504040204" pitchFamily="34" charset="-120"/>
              </a:rPr>
              <a:t>110° </a:t>
            </a:r>
            <a:r>
              <a:rPr lang="zh-TW" altLang="en-US" dirty="0">
                <a:latin typeface="微軟正黑體" panose="020B0604030504040204" pitchFamily="34" charset="-120"/>
                <a:ea typeface="微軟正黑體" panose="020B0604030504040204" pitchFamily="34" charset="-120"/>
              </a:rPr>
              <a:t>的垂直視野。</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屏幕長 </a:t>
            </a:r>
            <a:r>
              <a:rPr lang="en-US" altLang="zh-TW" dirty="0">
                <a:latin typeface="微軟正黑體" panose="020B0604030504040204" pitchFamily="34" charset="-120"/>
                <a:ea typeface="微軟正黑體" panose="020B0604030504040204" pitchFamily="34" charset="-120"/>
              </a:rPr>
              <a:t>14 </a:t>
            </a:r>
            <a:r>
              <a:rPr lang="zh-TW" altLang="en-US" dirty="0">
                <a:latin typeface="微軟正黑體" panose="020B0604030504040204" pitchFamily="34" charset="-120"/>
                <a:ea typeface="微軟正黑體" panose="020B0604030504040204" pitchFamily="34" charset="-120"/>
              </a:rPr>
              <a:t>厘米，分辨率為 </a:t>
            </a:r>
            <a:r>
              <a:rPr lang="en-US" altLang="zh-TW" dirty="0">
                <a:latin typeface="微軟正黑體" panose="020B0604030504040204" pitchFamily="34" charset="-120"/>
                <a:ea typeface="微軟正黑體" panose="020B0604030504040204" pitchFamily="34" charset="-120"/>
              </a:rPr>
              <a:t>1125 × 2436 </a:t>
            </a:r>
            <a:r>
              <a:rPr lang="zh-TW" altLang="en-US" dirty="0">
                <a:latin typeface="微軟正黑體" panose="020B0604030504040204" pitchFamily="34" charset="-120"/>
                <a:ea typeface="微軟正黑體" panose="020B0604030504040204" pitchFamily="34" charset="-120"/>
              </a:rPr>
              <a:t>像素，</a:t>
            </a:r>
            <a:r>
              <a:rPr lang="en-US" altLang="zh-TW" dirty="0">
                <a:latin typeface="微軟正黑體" panose="020B0604030504040204" pitchFamily="34" charset="-120"/>
                <a:ea typeface="微軟正黑體" panose="020B0604030504040204" pitchFamily="34" charset="-120"/>
              </a:rPr>
              <a:t>3D </a:t>
            </a:r>
            <a:r>
              <a:rPr lang="zh-TW" altLang="en-US" dirty="0">
                <a:latin typeface="微軟正黑體" panose="020B0604030504040204" pitchFamily="34" charset="-120"/>
                <a:ea typeface="微軟正黑體" panose="020B0604030504040204" pitchFamily="34" charset="-120"/>
              </a:rPr>
              <a:t>效果。它的刷新率為 </a:t>
            </a:r>
            <a:r>
              <a:rPr lang="en-US" altLang="zh-TW" dirty="0">
                <a:latin typeface="微軟正黑體" panose="020B0604030504040204" pitchFamily="34" charset="-120"/>
                <a:ea typeface="微軟正黑體" panose="020B0604030504040204" pitchFamily="34" charset="-120"/>
              </a:rPr>
              <a:t>90 Hz</a:t>
            </a:r>
            <a:r>
              <a:rPr lang="zh-TW" altLang="en-US" dirty="0">
                <a:latin typeface="微軟正黑體" panose="020B0604030504040204" pitchFamily="34" charset="-120"/>
                <a:ea typeface="微軟正黑體" panose="020B0604030504040204" pitchFamily="34" charset="-120"/>
              </a:rPr>
              <a:t>。</a:t>
            </a:r>
          </a:p>
          <a:p>
            <a:pPr marL="342900" indent="-342900" algn="l">
              <a:lnSpc>
                <a:spcPct val="120000"/>
              </a:lnSpc>
              <a:buFont typeface="Wingdings" panose="05000000000000000000" pitchFamily="2" charset="2"/>
              <a:buChar char="Ø"/>
            </a:pPr>
            <a:endParaRPr lang="zh-TW" altLang="en-US"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12</a:t>
            </a:fld>
            <a:endParaRPr lang="zh-TW" altLang="en-US">
              <a:solidFill>
                <a:prstClr val="black">
                  <a:tint val="75000"/>
                </a:prstClr>
              </a:solidFill>
            </a:endParaRPr>
          </a:p>
        </p:txBody>
      </p:sp>
      <p:pic>
        <p:nvPicPr>
          <p:cNvPr id="4" name="圖片 3">
            <a:extLst>
              <a:ext uri="{FF2B5EF4-FFF2-40B4-BE49-F238E27FC236}">
                <a16:creationId xmlns:a16="http://schemas.microsoft.com/office/drawing/2014/main" id="{0CB32892-9585-47FB-A144-C066FDFB5EC3}"/>
              </a:ext>
            </a:extLst>
          </p:cNvPr>
          <p:cNvPicPr>
            <a:picLocks noChangeAspect="1"/>
          </p:cNvPicPr>
          <p:nvPr/>
        </p:nvPicPr>
        <p:blipFill>
          <a:blip r:embed="rId3"/>
          <a:stretch>
            <a:fillRect/>
          </a:stretch>
        </p:blipFill>
        <p:spPr>
          <a:xfrm>
            <a:off x="6746523" y="1176014"/>
            <a:ext cx="5210175" cy="1914525"/>
          </a:xfrm>
          <a:prstGeom prst="rect">
            <a:avLst/>
          </a:prstGeom>
        </p:spPr>
      </p:pic>
      <p:pic>
        <p:nvPicPr>
          <p:cNvPr id="7170" name="Picture 2">
            <a:extLst>
              <a:ext uri="{FF2B5EF4-FFF2-40B4-BE49-F238E27FC236}">
                <a16:creationId xmlns:a16="http://schemas.microsoft.com/office/drawing/2014/main" id="{00A371A1-ABF7-427B-8247-98CA2D6FA9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6553" y="3429000"/>
            <a:ext cx="4050115" cy="2919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61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487051" y="0"/>
            <a:ext cx="7281189" cy="1096701"/>
          </a:xfrm>
        </p:spPr>
        <p:txBody>
          <a:bodyPr>
            <a:normAutofit/>
          </a:bodyPr>
          <a:lstStyle/>
          <a:p>
            <a:r>
              <a:rPr lang="zh-TW" altLang="en-US" dirty="0">
                <a:latin typeface="微軟正黑體" panose="020B0604030504040204" pitchFamily="34" charset="-120"/>
                <a:ea typeface="微軟正黑體" panose="020B0604030504040204" pitchFamily="34" charset="-120"/>
              </a:rPr>
              <a:t>實驗方法  </a:t>
            </a:r>
            <a:r>
              <a:rPr lang="en-US" altLang="zh-TW" sz="2400" dirty="0">
                <a:latin typeface="微軟正黑體" panose="020B0604030504040204" pitchFamily="34" charset="-120"/>
                <a:ea typeface="微軟正黑體" panose="020B0604030504040204" pitchFamily="34" charset="-120"/>
              </a:rPr>
              <a:t>3.2</a:t>
            </a:r>
            <a:r>
              <a:rPr lang="zh-TW" altLang="en-US" sz="2400" dirty="0">
                <a:latin typeface="微軟正黑體" panose="020B0604030504040204" pitchFamily="34" charset="-120"/>
                <a:ea typeface="微軟正黑體" panose="020B0604030504040204" pitchFamily="34" charset="-120"/>
              </a:rPr>
              <a:t>虛擬環境中的疏散實驗</a:t>
            </a: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13</a:t>
            </a:fld>
            <a:endParaRPr lang="zh-TW" altLang="en-US"/>
          </a:p>
        </p:txBody>
      </p:sp>
      <p:sp>
        <p:nvSpPr>
          <p:cNvPr id="10" name="文字方塊 9">
            <a:extLst>
              <a:ext uri="{FF2B5EF4-FFF2-40B4-BE49-F238E27FC236}">
                <a16:creationId xmlns:a16="http://schemas.microsoft.com/office/drawing/2014/main" id="{8E512AC0-DE27-4465-8AA2-9D7A8BD90729}"/>
              </a:ext>
            </a:extLst>
          </p:cNvPr>
          <p:cNvSpPr txBox="1"/>
          <p:nvPr/>
        </p:nvSpPr>
        <p:spPr>
          <a:xfrm>
            <a:off x="986672" y="1765803"/>
            <a:ext cx="10218655" cy="3740896"/>
          </a:xfrm>
          <a:prstGeom prst="rect">
            <a:avLst/>
          </a:prstGeom>
          <a:noFill/>
        </p:spPr>
        <p:txBody>
          <a:bodyPr wrap="square">
            <a:spAutoFit/>
          </a:bodyPr>
          <a:lstStyle/>
          <a:p>
            <a:pPr>
              <a:lnSpc>
                <a:spcPct val="125000"/>
              </a:lnSpc>
            </a:pPr>
            <a:r>
              <a:rPr lang="zh-TW" altLang="en-US" sz="2400" dirty="0">
                <a:latin typeface="微軟正黑體" panose="020B0604030504040204" pitchFamily="34" charset="-120"/>
                <a:ea typeface="微軟正黑體" panose="020B0604030504040204" pitchFamily="34" charset="-120"/>
              </a:rPr>
              <a:t>減少因重複實驗而造成的學習效果。</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25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為了確定各種類型的信息對行人出口選擇行為的影響，進行了四種不同的場景：</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一種驗證場景和三種實驗場景</a:t>
            </a:r>
            <a:r>
              <a:rPr lang="zh-TW" altLang="en-US" sz="2400" dirty="0">
                <a:latin typeface="微軟正黑體" panose="020B0604030504040204" pitchFamily="34" charset="-120"/>
                <a:ea typeface="微軟正黑體" panose="020B0604030504040204" pitchFamily="34" charset="-120"/>
              </a:rPr>
              <a:t>（即，沒有附加信息、出口標誌場景、方向場景）。</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25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此外，每</a:t>
            </a:r>
            <a:r>
              <a:rPr lang="zh-TW" altLang="en-US" sz="2400" dirty="0">
                <a:solidFill>
                  <a:schemeClr val="accent2">
                    <a:lumMod val="60000"/>
                    <a:lumOff val="40000"/>
                  </a:schemeClr>
                </a:solidFill>
                <a:latin typeface="微軟正黑體" panose="020B0604030504040204" pitchFamily="34" charset="-120"/>
                <a:ea typeface="微軟正黑體" panose="020B0604030504040204" pitchFamily="34" charset="-120"/>
              </a:rPr>
              <a:t>個參與者只經歷過一種情景</a:t>
            </a:r>
            <a:r>
              <a:rPr lang="zh-TW" altLang="en-US" sz="2400" dirty="0">
                <a:latin typeface="微軟正黑體" panose="020B0604030504040204" pitchFamily="34" charset="-120"/>
                <a:ea typeface="微軟正黑體" panose="020B0604030504040204" pitchFamily="34" charset="-120"/>
              </a:rPr>
              <a:t>，因為發現關於情景的先驗知識和反復接觸環境會影響他們的退出選擇行為</a:t>
            </a:r>
            <a:r>
              <a:rPr lang="en-US" altLang="zh-TW" sz="2400" dirty="0">
                <a:latin typeface="微軟正黑體" panose="020B0604030504040204" pitchFamily="34" charset="-120"/>
                <a:ea typeface="微軟正黑體" panose="020B0604030504040204" pitchFamily="34" charset="-120"/>
              </a:rPr>
              <a:t>(Lin et al., 2019, </a:t>
            </a:r>
            <a:r>
              <a:rPr lang="en-US" altLang="zh-TW" sz="2400" dirty="0" err="1">
                <a:latin typeface="微軟正黑體" panose="020B0604030504040204" pitchFamily="34" charset="-120"/>
                <a:ea typeface="微軟正黑體" panose="020B0604030504040204" pitchFamily="34" charset="-120"/>
              </a:rPr>
              <a:t>Vilar</a:t>
            </a:r>
            <a:r>
              <a:rPr lang="en-US" altLang="zh-TW" sz="2400" dirty="0">
                <a:latin typeface="微軟正黑體" panose="020B0604030504040204" pitchFamily="34" charset="-120"/>
                <a:ea typeface="微軟正黑體" panose="020B0604030504040204" pitchFamily="34" charset="-120"/>
              </a:rPr>
              <a:t> et al., 2013)</a:t>
            </a:r>
          </a:p>
          <a:p>
            <a:pPr marL="342900" indent="-342900">
              <a:lnSpc>
                <a:spcPct val="125000"/>
              </a:lnSpc>
              <a:buFont typeface="Wingdings" panose="05000000000000000000" pitchFamily="2" charset="2"/>
              <a:buChar char="Ø"/>
            </a:pP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93663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8" y="0"/>
            <a:ext cx="7419977" cy="1190969"/>
          </a:xfrm>
        </p:spPr>
        <p:txBody>
          <a:bodyPr>
            <a:normAutofit/>
          </a:bodyPr>
          <a:lstStyle/>
          <a:p>
            <a:r>
              <a:rPr lang="en-US" altLang="zh-TW" b="1" dirty="0">
                <a:latin typeface="微軟正黑體" panose="020B0604030504040204" pitchFamily="34" charset="-120"/>
                <a:ea typeface="微軟正黑體" panose="020B0604030504040204" pitchFamily="34" charset="-120"/>
              </a:rPr>
              <a:t>Methods-</a:t>
            </a:r>
            <a:r>
              <a:rPr lang="en-US" altLang="zh-TW" dirty="0"/>
              <a:t> </a:t>
            </a:r>
            <a:r>
              <a:rPr lang="en-US" altLang="zh-TW" sz="3200" dirty="0">
                <a:latin typeface="微軟正黑體" panose="020B0604030504040204" pitchFamily="34" charset="-120"/>
                <a:ea typeface="微軟正黑體" panose="020B0604030504040204" pitchFamily="34" charset="-120"/>
              </a:rPr>
              <a:t>Participants</a:t>
            </a:r>
            <a:endParaRPr lang="zh-TW" altLang="en-US" sz="3200"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916756" y="1811027"/>
            <a:ext cx="10815687" cy="1829282"/>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招募方式</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傳統媒體、社交媒體</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en-US" altLang="zh-TW" dirty="0">
                <a:latin typeface="微軟正黑體" panose="020B0604030504040204" pitchFamily="34" charset="-120"/>
                <a:ea typeface="微軟正黑體" panose="020B0604030504040204" pitchFamily="34" charset="-120"/>
              </a:rPr>
              <a:t>VR </a:t>
            </a:r>
            <a:r>
              <a:rPr lang="zh-TW" altLang="en-US" dirty="0">
                <a:latin typeface="微軟正黑體" panose="020B0604030504040204" pitchFamily="34" charset="-120"/>
                <a:ea typeface="微軟正黑體" panose="020B0604030504040204" pitchFamily="34" charset="-120"/>
              </a:rPr>
              <a:t>的具體實驗並未傳達給招募的參與者，例如，實驗具有疏散演習、實驗建築（建築學院）或疏散演習的條件。</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受測者</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招募了總共</a:t>
            </a:r>
            <a:r>
              <a:rPr lang="en-US" altLang="zh-TW" dirty="0">
                <a:latin typeface="微軟正黑體" panose="020B0604030504040204" pitchFamily="34" charset="-120"/>
                <a:ea typeface="微軟正黑體" panose="020B0604030504040204" pitchFamily="34" charset="-120"/>
              </a:rPr>
              <a:t>95 </a:t>
            </a:r>
            <a:r>
              <a:rPr lang="zh-TW" altLang="en-US" dirty="0">
                <a:latin typeface="微軟正黑體" panose="020B0604030504040204" pitchFamily="34" charset="-120"/>
                <a:ea typeface="微軟正黑體" panose="020B0604030504040204" pitchFamily="34" charset="-120"/>
              </a:rPr>
              <a:t>名參與者自願參加 </a:t>
            </a:r>
            <a:r>
              <a:rPr lang="en-US" altLang="zh-TW" dirty="0">
                <a:latin typeface="微軟正黑體" panose="020B0604030504040204" pitchFamily="34" charset="-120"/>
                <a:ea typeface="微軟正黑體" panose="020B0604030504040204" pitchFamily="34" charset="-120"/>
              </a:rPr>
              <a:t>VR </a:t>
            </a:r>
            <a:r>
              <a:rPr lang="zh-TW" altLang="en-US" dirty="0">
                <a:latin typeface="微軟正黑體" panose="020B0604030504040204" pitchFamily="34" charset="-120"/>
                <a:ea typeface="微軟正黑體" panose="020B0604030504040204" pitchFamily="34" charset="-120"/>
              </a:rPr>
              <a:t>實驗。</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ü"/>
            </a:pPr>
            <a:r>
              <a:rPr lang="en-US" altLang="zh-TW" dirty="0">
                <a:latin typeface="微軟正黑體" panose="020B0604030504040204" pitchFamily="34" charset="-120"/>
                <a:ea typeface="微軟正黑體" panose="020B0604030504040204" pitchFamily="34" charset="-120"/>
              </a:rPr>
              <a:t>VR </a:t>
            </a:r>
            <a:r>
              <a:rPr lang="zh-TW" altLang="en-US" dirty="0">
                <a:latin typeface="微軟正黑體" panose="020B0604030504040204" pitchFamily="34" charset="-120"/>
                <a:ea typeface="微軟正黑體" panose="020B0604030504040204" pitchFamily="34" charset="-120"/>
              </a:rPr>
              <a:t>實驗的驗證場景中，有 </a:t>
            </a:r>
            <a:r>
              <a:rPr lang="en-US" altLang="zh-TW" dirty="0">
                <a:latin typeface="微軟正黑體" panose="020B0604030504040204" pitchFamily="34" charset="-120"/>
                <a:ea typeface="微軟正黑體" panose="020B0604030504040204" pitchFamily="34" charset="-120"/>
              </a:rPr>
              <a:t>27 </a:t>
            </a:r>
            <a:r>
              <a:rPr lang="zh-TW" altLang="en-US" dirty="0">
                <a:latin typeface="微軟正黑體" panose="020B0604030504040204" pitchFamily="34" charset="-120"/>
                <a:ea typeface="微軟正黑體" panose="020B0604030504040204" pitchFamily="34" charset="-120"/>
              </a:rPr>
              <a:t>個人參與。一名參與者在實驗結束前沒有做出退出選擇，因此下面討論的驗證場景的結果為 </a:t>
            </a:r>
            <a:r>
              <a:rPr lang="en-US" altLang="zh-TW" dirty="0">
                <a:latin typeface="微軟正黑體" panose="020B0604030504040204" pitchFamily="34" charset="-120"/>
                <a:ea typeface="微軟正黑體" panose="020B0604030504040204" pitchFamily="34" charset="-120"/>
              </a:rPr>
              <a:t>26 </a:t>
            </a:r>
            <a:r>
              <a:rPr lang="zh-TW" altLang="en-US" dirty="0">
                <a:latin typeface="微軟正黑體" panose="020B0604030504040204" pitchFamily="34" charset="-120"/>
                <a:ea typeface="微軟正黑體" panose="020B0604030504040204" pitchFamily="34" charset="-120"/>
              </a:rPr>
              <a:t>名參與者，包括 </a:t>
            </a:r>
            <a:r>
              <a:rPr lang="en-US" altLang="zh-TW" dirty="0">
                <a:latin typeface="微軟正黑體" panose="020B0604030504040204" pitchFamily="34" charset="-120"/>
                <a:ea typeface="微軟正黑體" panose="020B0604030504040204" pitchFamily="34" charset="-120"/>
              </a:rPr>
              <a:t>10 </a:t>
            </a:r>
            <a:r>
              <a:rPr lang="zh-TW" altLang="en-US" dirty="0">
                <a:latin typeface="微軟正黑體" panose="020B0604030504040204" pitchFamily="34" charset="-120"/>
                <a:ea typeface="微軟正黑體" panose="020B0604030504040204" pitchFamily="34" charset="-120"/>
              </a:rPr>
              <a:t>名女性 </a:t>
            </a:r>
            <a:r>
              <a:rPr lang="en-US" altLang="zh-TW" dirty="0">
                <a:latin typeface="微軟正黑體" panose="020B0604030504040204" pitchFamily="34" charset="-120"/>
                <a:ea typeface="微軟正黑體" panose="020B0604030504040204" pitchFamily="34" charset="-120"/>
              </a:rPr>
              <a:t>(48%) </a:t>
            </a:r>
            <a:r>
              <a:rPr lang="zh-TW" altLang="en-US" dirty="0">
                <a:latin typeface="微軟正黑體" panose="020B0604030504040204" pitchFamily="34" charset="-120"/>
                <a:ea typeface="微軟正黑體" panose="020B0604030504040204" pitchFamily="34" charset="-120"/>
              </a:rPr>
              <a:t>和 </a:t>
            </a:r>
            <a:r>
              <a:rPr lang="en-US" altLang="zh-TW" dirty="0">
                <a:latin typeface="微軟正黑體" panose="020B0604030504040204" pitchFamily="34" charset="-120"/>
                <a:ea typeface="微軟正黑體" panose="020B0604030504040204" pitchFamily="34" charset="-120"/>
              </a:rPr>
              <a:t>16 </a:t>
            </a:r>
            <a:r>
              <a:rPr lang="zh-TW" altLang="en-US" dirty="0">
                <a:latin typeface="微軟正黑體" panose="020B0604030504040204" pitchFamily="34" charset="-120"/>
                <a:ea typeface="微軟正黑體" panose="020B0604030504040204" pitchFamily="34" charset="-120"/>
              </a:rPr>
              <a:t>名男性 </a:t>
            </a:r>
            <a:r>
              <a:rPr lang="en-US" altLang="zh-TW" dirty="0">
                <a:latin typeface="微軟正黑體" panose="020B0604030504040204" pitchFamily="34" charset="-120"/>
                <a:ea typeface="微軟正黑體" panose="020B0604030504040204" pitchFamily="34" charset="-120"/>
              </a:rPr>
              <a:t>(52%)</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ü"/>
            </a:pPr>
            <a:r>
              <a:rPr lang="zh-TW" altLang="en-US" dirty="0">
                <a:latin typeface="微軟正黑體" panose="020B0604030504040204" pitchFamily="34" charset="-120"/>
                <a:ea typeface="微軟正黑體" panose="020B0604030504040204" pitchFamily="34" charset="-120"/>
              </a:rPr>
              <a:t>現場實驗和</a:t>
            </a:r>
            <a:r>
              <a:rPr lang="en-US" altLang="zh-TW" dirty="0">
                <a:latin typeface="微軟正黑體" panose="020B0604030504040204" pitchFamily="34" charset="-120"/>
                <a:ea typeface="微軟正黑體" panose="020B0604030504040204" pitchFamily="34" charset="-120"/>
              </a:rPr>
              <a:t>VR</a:t>
            </a:r>
            <a:r>
              <a:rPr lang="zh-TW" altLang="en-US" dirty="0">
                <a:latin typeface="微軟正黑體" panose="020B0604030504040204" pitchFamily="34" charset="-120"/>
                <a:ea typeface="微軟正黑體" panose="020B0604030504040204" pitchFamily="34" charset="-120"/>
              </a:rPr>
              <a:t>實驗參與者的性別分佈比例沒有顯著差異（</a:t>
            </a:r>
            <a:r>
              <a:rPr lang="en-US" altLang="zh-TW" dirty="0">
                <a:latin typeface="微軟正黑體" panose="020B0604030504040204" pitchFamily="34" charset="-120"/>
                <a:ea typeface="微軟正黑體" panose="020B0604030504040204" pitchFamily="34" charset="-120"/>
              </a:rPr>
              <a:t>p = 0.204</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14</a:t>
            </a:fld>
            <a:endParaRPr lang="zh-TW" altLang="en-US" dirty="0"/>
          </a:p>
        </p:txBody>
      </p:sp>
    </p:spTree>
    <p:extLst>
      <p:ext uri="{BB962C8B-B14F-4D97-AF65-F5344CB8AC3E}">
        <p14:creationId xmlns:p14="http://schemas.microsoft.com/office/powerpoint/2010/main" val="1035999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8" y="0"/>
            <a:ext cx="7419977" cy="1190969"/>
          </a:xfrm>
        </p:spPr>
        <p:txBody>
          <a:bodyPr>
            <a:normAutofit/>
          </a:bodyPr>
          <a:lstStyle/>
          <a:p>
            <a:r>
              <a:rPr lang="en-US" altLang="zh-TW" b="1" dirty="0">
                <a:latin typeface="微軟正黑體" panose="020B0604030504040204" pitchFamily="34" charset="-120"/>
                <a:ea typeface="微軟正黑體" panose="020B0604030504040204" pitchFamily="34" charset="-120"/>
              </a:rPr>
              <a:t>Methods-</a:t>
            </a:r>
            <a:r>
              <a:rPr lang="en-US" altLang="zh-TW" dirty="0"/>
              <a:t> </a:t>
            </a:r>
            <a:r>
              <a:rPr lang="en-US" altLang="zh-TW" sz="3200" dirty="0">
                <a:latin typeface="微軟正黑體" panose="020B0604030504040204" pitchFamily="34" charset="-120"/>
                <a:ea typeface="微軟正黑體" panose="020B0604030504040204" pitchFamily="34" charset="-120"/>
              </a:rPr>
              <a:t>Participants</a:t>
            </a:r>
            <a:endParaRPr lang="zh-TW" altLang="en-US" sz="3200"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15</a:t>
            </a:fld>
            <a:endParaRPr lang="zh-TW" altLang="en-US" dirty="0"/>
          </a:p>
        </p:txBody>
      </p:sp>
      <p:graphicFrame>
        <p:nvGraphicFramePr>
          <p:cNvPr id="9" name="表格 8">
            <a:extLst>
              <a:ext uri="{FF2B5EF4-FFF2-40B4-BE49-F238E27FC236}">
                <a16:creationId xmlns:a16="http://schemas.microsoft.com/office/drawing/2014/main" id="{5953BDB2-AE1F-4DEF-AD12-1479E495563C}"/>
              </a:ext>
            </a:extLst>
          </p:cNvPr>
          <p:cNvGraphicFramePr>
            <a:graphicFrameLocks noGrp="1"/>
          </p:cNvGraphicFramePr>
          <p:nvPr>
            <p:extLst>
              <p:ext uri="{D42A27DB-BD31-4B8C-83A1-F6EECF244321}">
                <p14:modId xmlns:p14="http://schemas.microsoft.com/office/powerpoint/2010/main" val="3035080030"/>
              </p:ext>
            </p:extLst>
          </p:nvPr>
        </p:nvGraphicFramePr>
        <p:xfrm>
          <a:off x="838200" y="1364369"/>
          <a:ext cx="6702465" cy="5242805"/>
        </p:xfrm>
        <a:graphic>
          <a:graphicData uri="http://schemas.openxmlformats.org/drawingml/2006/table">
            <a:tbl>
              <a:tblPr/>
              <a:tblGrid>
                <a:gridCol w="957495">
                  <a:extLst>
                    <a:ext uri="{9D8B030D-6E8A-4147-A177-3AD203B41FA5}">
                      <a16:colId xmlns:a16="http://schemas.microsoft.com/office/drawing/2014/main" val="1930450533"/>
                    </a:ext>
                  </a:extLst>
                </a:gridCol>
                <a:gridCol w="957495">
                  <a:extLst>
                    <a:ext uri="{9D8B030D-6E8A-4147-A177-3AD203B41FA5}">
                      <a16:colId xmlns:a16="http://schemas.microsoft.com/office/drawing/2014/main" val="1727167262"/>
                    </a:ext>
                  </a:extLst>
                </a:gridCol>
                <a:gridCol w="957495">
                  <a:extLst>
                    <a:ext uri="{9D8B030D-6E8A-4147-A177-3AD203B41FA5}">
                      <a16:colId xmlns:a16="http://schemas.microsoft.com/office/drawing/2014/main" val="2798029356"/>
                    </a:ext>
                  </a:extLst>
                </a:gridCol>
                <a:gridCol w="957495">
                  <a:extLst>
                    <a:ext uri="{9D8B030D-6E8A-4147-A177-3AD203B41FA5}">
                      <a16:colId xmlns:a16="http://schemas.microsoft.com/office/drawing/2014/main" val="2636693527"/>
                    </a:ext>
                  </a:extLst>
                </a:gridCol>
                <a:gridCol w="957495">
                  <a:extLst>
                    <a:ext uri="{9D8B030D-6E8A-4147-A177-3AD203B41FA5}">
                      <a16:colId xmlns:a16="http://schemas.microsoft.com/office/drawing/2014/main" val="612671075"/>
                    </a:ext>
                  </a:extLst>
                </a:gridCol>
                <a:gridCol w="957495">
                  <a:extLst>
                    <a:ext uri="{9D8B030D-6E8A-4147-A177-3AD203B41FA5}">
                      <a16:colId xmlns:a16="http://schemas.microsoft.com/office/drawing/2014/main" val="3445886337"/>
                    </a:ext>
                  </a:extLst>
                </a:gridCol>
                <a:gridCol w="957495">
                  <a:extLst>
                    <a:ext uri="{9D8B030D-6E8A-4147-A177-3AD203B41FA5}">
                      <a16:colId xmlns:a16="http://schemas.microsoft.com/office/drawing/2014/main" val="3966520523"/>
                    </a:ext>
                  </a:extLst>
                </a:gridCol>
              </a:tblGrid>
              <a:tr h="194002">
                <a:tc rowSpan="2">
                  <a:txBody>
                    <a:bodyPr/>
                    <a:lstStyle/>
                    <a:p>
                      <a:pPr algn="l"/>
                      <a:r>
                        <a:rPr lang="zh-TW" altLang="en-US" sz="1400" b="1" dirty="0">
                          <a:effectLst/>
                          <a:latin typeface="微軟正黑體" panose="020B0604030504040204" pitchFamily="34" charset="-120"/>
                          <a:ea typeface="微軟正黑體" panose="020B0604030504040204" pitchFamily="34" charset="-120"/>
                        </a:rPr>
                        <a:t>描述信息</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algn="l"/>
                      <a:r>
                        <a:rPr lang="zh-TW" altLang="en-US" sz="1400" b="1" dirty="0">
                          <a:effectLst/>
                          <a:latin typeface="微軟正黑體" panose="020B0604030504040204" pitchFamily="34" charset="-120"/>
                          <a:ea typeface="微軟正黑體" panose="020B0604030504040204" pitchFamily="34" charset="-120"/>
                        </a:rPr>
                        <a:t>類別</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gridSpan="5">
                  <a:txBody>
                    <a:bodyPr/>
                    <a:lstStyle/>
                    <a:p>
                      <a:pPr algn="ctr"/>
                      <a:r>
                        <a:rPr lang="zh-TW" altLang="en-US" sz="1600" b="1" dirty="0">
                          <a:effectLst/>
                          <a:latin typeface="微軟正黑體" panose="020B0604030504040204" pitchFamily="34" charset="-120"/>
                          <a:ea typeface="微軟正黑體" panose="020B0604030504040204" pitchFamily="34" charset="-120"/>
                        </a:rPr>
                        <a:t>場景</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pPr algn="ctr"/>
                      <a:endParaRPr lang="zh-TW" altLang="en-US" sz="1600" b="1" dirty="0">
                        <a:effectLst/>
                        <a:latin typeface="微軟正黑體" panose="020B0604030504040204" pitchFamily="34" charset="-120"/>
                        <a:ea typeface="微軟正黑體" panose="020B0604030504040204" pitchFamily="34" charset="-120"/>
                      </a:endParaRP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454212039"/>
                  </a:ext>
                </a:extLst>
              </a:tr>
              <a:tr h="444953">
                <a:tc vMerge="1">
                  <a:txBody>
                    <a:bodyPr/>
                    <a:lstStyle/>
                    <a:p>
                      <a:endParaRPr lang="zh-TW" altLang="en-US"/>
                    </a:p>
                  </a:txBody>
                  <a:tcPr/>
                </a:tc>
                <a:tc vMerge="1">
                  <a:txBody>
                    <a:bodyPr/>
                    <a:lstStyle/>
                    <a:p>
                      <a:endParaRPr lang="zh-TW" altLang="en-US"/>
                    </a:p>
                  </a:txBody>
                  <a:tcPr/>
                </a:tc>
                <a:tc>
                  <a:txBody>
                    <a:bodyPr/>
                    <a:lstStyle/>
                    <a:p>
                      <a:pPr algn="l"/>
                      <a:r>
                        <a:rPr lang="zh-TW" altLang="en-US" sz="1400" b="1" dirty="0">
                          <a:effectLst/>
                          <a:latin typeface="微軟正黑體" panose="020B0604030504040204" pitchFamily="34" charset="-120"/>
                          <a:ea typeface="微軟正黑體" panose="020B0604030504040204" pitchFamily="34" charset="-120"/>
                        </a:rPr>
                        <a:t>無信息</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a:r>
                        <a:rPr lang="zh-TW" altLang="en-US" sz="1400" b="1" dirty="0">
                          <a:effectLst/>
                          <a:latin typeface="微軟正黑體" panose="020B0604030504040204" pitchFamily="34" charset="-120"/>
                          <a:ea typeface="微軟正黑體" panose="020B0604030504040204" pitchFamily="34" charset="-120"/>
                        </a:rPr>
                        <a:t>出口指示牌</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a:r>
                        <a:rPr lang="zh-TW" altLang="en-US" sz="1400" b="1" dirty="0">
                          <a:effectLst/>
                          <a:latin typeface="微軟正黑體" panose="020B0604030504040204" pitchFamily="34" charset="-120"/>
                          <a:ea typeface="微軟正黑體" panose="020B0604030504040204" pitchFamily="34" charset="-120"/>
                        </a:rPr>
                        <a:t>方向</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a:r>
                        <a:rPr lang="zh-TW" altLang="en-US" sz="1400" b="1" dirty="0">
                          <a:effectLst/>
                          <a:latin typeface="微軟正黑體" panose="020B0604030504040204" pitchFamily="34" charset="-120"/>
                          <a:ea typeface="微軟正黑體" panose="020B0604030504040204" pitchFamily="34" charset="-120"/>
                        </a:rPr>
                        <a:t>驗證</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a:r>
                        <a:rPr lang="zh-TW" altLang="en-US" sz="1400" b="1" dirty="0">
                          <a:effectLst/>
                          <a:latin typeface="微軟正黑體" panose="020B0604030504040204" pitchFamily="34" charset="-120"/>
                          <a:ea typeface="微軟正黑體" panose="020B0604030504040204" pitchFamily="34" charset="-120"/>
                        </a:rPr>
                        <a:t>合計</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319436036"/>
                  </a:ext>
                </a:extLst>
              </a:tr>
              <a:tr h="239410">
                <a:tc rowSpan="2">
                  <a:txBody>
                    <a:bodyPr/>
                    <a:lstStyle/>
                    <a:p>
                      <a:pPr algn="l"/>
                      <a:r>
                        <a:rPr lang="zh-TW" altLang="en-US" sz="1400" dirty="0">
                          <a:effectLst/>
                          <a:latin typeface="微軟正黑體" panose="020B0604030504040204" pitchFamily="34" charset="-120"/>
                          <a:ea typeface="微軟正黑體" panose="020B0604030504040204" pitchFamily="34" charset="-120"/>
                        </a:rPr>
                        <a:t>性別</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zh-TW" altLang="en-US" sz="1400" dirty="0">
                          <a:effectLst/>
                          <a:latin typeface="微軟正黑體" panose="020B0604030504040204" pitchFamily="34" charset="-120"/>
                          <a:ea typeface="微軟正黑體" panose="020B0604030504040204" pitchFamily="34" charset="-120"/>
                        </a:rPr>
                        <a:t>男性</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11</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17</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a:effectLst/>
                          <a:latin typeface="微軟正黑體" panose="020B0604030504040204" pitchFamily="34" charset="-120"/>
                          <a:ea typeface="微軟正黑體" panose="020B0604030504040204" pitchFamily="34" charset="-120"/>
                        </a:rPr>
                        <a:t>13</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16</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57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4148728"/>
                  </a:ext>
                </a:extLst>
              </a:tr>
              <a:tr h="239410">
                <a:tc vMerge="1">
                  <a:txBody>
                    <a:bodyPr/>
                    <a:lstStyle/>
                    <a:p>
                      <a:endParaRPr lang="zh-TW" altLang="en-US"/>
                    </a:p>
                  </a:txBody>
                  <a:tcPr/>
                </a:tc>
                <a:tc>
                  <a:txBody>
                    <a:bodyPr/>
                    <a:lstStyle/>
                    <a:p>
                      <a:pPr algn="l"/>
                      <a:r>
                        <a:rPr lang="zh-TW" altLang="en-US" sz="1400" dirty="0">
                          <a:effectLst/>
                          <a:latin typeface="微軟正黑體" panose="020B0604030504040204" pitchFamily="34" charset="-120"/>
                          <a:ea typeface="微軟正黑體" panose="020B0604030504040204" pitchFamily="34" charset="-120"/>
                        </a:rPr>
                        <a:t>女性</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a:effectLst/>
                          <a:latin typeface="微軟正黑體" panose="020B0604030504040204" pitchFamily="34" charset="-120"/>
                          <a:ea typeface="微軟正黑體" panose="020B0604030504040204" pitchFamily="34" charset="-120"/>
                        </a:rPr>
                        <a:t>7</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a:effectLst/>
                          <a:latin typeface="微軟正黑體" panose="020B0604030504040204" pitchFamily="34" charset="-120"/>
                          <a:ea typeface="微軟正黑體" panose="020B0604030504040204" pitchFamily="34" charset="-120"/>
                        </a:rPr>
                        <a:t>10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2669528"/>
                  </a:ext>
                </a:extLst>
              </a:tr>
              <a:tr h="239410">
                <a:tc rowSpan="5">
                  <a:txBody>
                    <a:bodyPr/>
                    <a:lstStyle/>
                    <a:p>
                      <a:pPr algn="l"/>
                      <a:r>
                        <a:rPr lang="zh-TW" altLang="en-US" sz="1400" dirty="0">
                          <a:effectLst/>
                          <a:latin typeface="微軟正黑體" panose="020B0604030504040204" pitchFamily="34" charset="-120"/>
                          <a:ea typeface="微軟正黑體" panose="020B0604030504040204" pitchFamily="34" charset="-120"/>
                        </a:rPr>
                        <a:t>年齡</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&lt;18</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2</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a:effectLst/>
                          <a:latin typeface="微軟正黑體" panose="020B0604030504040204" pitchFamily="34" charset="-120"/>
                          <a:ea typeface="微軟正黑體" panose="020B0604030504040204" pitchFamily="34" charset="-120"/>
                        </a:rPr>
                        <a:t>2</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198978800"/>
                  </a:ext>
                </a:extLst>
              </a:tr>
              <a:tr h="239410">
                <a:tc vMerge="1">
                  <a:txBody>
                    <a:bodyPr/>
                    <a:lstStyle/>
                    <a:p>
                      <a:endParaRPr lang="zh-TW" altLang="en-US"/>
                    </a:p>
                  </a:txBody>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18–25</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9</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15</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a:effectLst/>
                          <a:latin typeface="微軟正黑體" panose="020B0604030504040204" pitchFamily="34" charset="-120"/>
                          <a:ea typeface="微軟正黑體" panose="020B0604030504040204" pitchFamily="34" charset="-120"/>
                        </a:rPr>
                        <a:t>16</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257376672"/>
                  </a:ext>
                </a:extLst>
              </a:tr>
              <a:tr h="239410">
                <a:tc vMerge="1">
                  <a:txBody>
                    <a:bodyPr/>
                    <a:lstStyle/>
                    <a:p>
                      <a:endParaRPr lang="zh-TW" altLang="en-US"/>
                    </a:p>
                  </a:txBody>
                  <a:tcPr/>
                </a:tc>
                <a:tc>
                  <a:txBody>
                    <a:bodyPr/>
                    <a:lstStyle/>
                    <a:p>
                      <a:pPr algn="l"/>
                      <a:r>
                        <a:rPr lang="en-US" altLang="zh-TW" sz="1400" dirty="0">
                          <a:effectLst/>
                          <a:latin typeface="微軟正黑體" panose="020B0604030504040204" pitchFamily="34" charset="-120"/>
                          <a:ea typeface="微軟正黑體" panose="020B0604030504040204" pitchFamily="34" charset="-120"/>
                        </a:rPr>
                        <a:t>26–35</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8</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8</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7</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7</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997857735"/>
                  </a:ext>
                </a:extLst>
              </a:tr>
              <a:tr h="239410">
                <a:tc vMerge="1">
                  <a:txBody>
                    <a:bodyPr/>
                    <a:lstStyle/>
                    <a:p>
                      <a:endParaRPr lang="zh-TW" altLang="en-US"/>
                    </a:p>
                  </a:txBody>
                  <a:tcPr/>
                </a:tc>
                <a:tc>
                  <a:txBody>
                    <a:bodyPr/>
                    <a:lstStyle/>
                    <a:p>
                      <a:pPr algn="l"/>
                      <a:r>
                        <a:rPr lang="en-US" altLang="zh-TW" sz="1400">
                          <a:effectLst/>
                          <a:latin typeface="微軟正黑體" panose="020B0604030504040204" pitchFamily="34" charset="-120"/>
                          <a:ea typeface="微軟正黑體" panose="020B0604030504040204" pitchFamily="34" charset="-120"/>
                        </a:rPr>
                        <a:t>36–45</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2</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3</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721425440"/>
                  </a:ext>
                </a:extLst>
              </a:tr>
              <a:tr h="239410">
                <a:tc vMerge="1">
                  <a:txBody>
                    <a:bodyPr/>
                    <a:lstStyle/>
                    <a:p>
                      <a:endParaRPr lang="zh-TW" altLang="en-US"/>
                    </a:p>
                  </a:txBody>
                  <a:tcPr/>
                </a:tc>
                <a:tc>
                  <a:txBody>
                    <a:bodyPr/>
                    <a:lstStyle/>
                    <a:p>
                      <a:pPr algn="l"/>
                      <a:r>
                        <a:rPr lang="en-US" altLang="zh-TW" sz="1400">
                          <a:effectLst/>
                          <a:latin typeface="微軟正黑體" panose="020B0604030504040204" pitchFamily="34" charset="-120"/>
                          <a:ea typeface="微軟正黑體" panose="020B0604030504040204" pitchFamily="34" charset="-120"/>
                        </a:rPr>
                        <a:t>&gt;45</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a:effectLst/>
                          <a:latin typeface="微軟正黑體" panose="020B0604030504040204" pitchFamily="34" charset="-120"/>
                          <a:ea typeface="微軟正黑體" panose="020B0604030504040204" pitchFamily="34" charset="-120"/>
                        </a:rPr>
                        <a:t>2</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2</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712681642"/>
                  </a:ext>
                </a:extLst>
              </a:tr>
              <a:tr h="444953">
                <a:tc rowSpan="5">
                  <a:txBody>
                    <a:bodyPr/>
                    <a:lstStyle/>
                    <a:p>
                      <a:pPr algn="l"/>
                      <a:r>
                        <a:rPr lang="zh-TW" altLang="en-US" sz="1400" dirty="0">
                          <a:effectLst/>
                          <a:latin typeface="微軟正黑體" panose="020B0604030504040204" pitchFamily="34" charset="-120"/>
                          <a:ea typeface="微軟正黑體" panose="020B0604030504040204" pitchFamily="34" charset="-120"/>
                        </a:rPr>
                        <a:t>對建築</a:t>
                      </a:r>
                      <a:endParaRPr lang="en-US" altLang="zh-TW" sz="1400" dirty="0">
                        <a:effectLst/>
                        <a:latin typeface="微軟正黑體" panose="020B0604030504040204" pitchFamily="34" charset="-120"/>
                        <a:ea typeface="微軟正黑體" panose="020B0604030504040204" pitchFamily="34" charset="-120"/>
                      </a:endParaRPr>
                    </a:p>
                    <a:p>
                      <a:pPr algn="l"/>
                      <a:r>
                        <a:rPr lang="zh-TW" altLang="en-US" sz="1400" dirty="0">
                          <a:effectLst/>
                          <a:latin typeface="微軟正黑體" panose="020B0604030504040204" pitchFamily="34" charset="-120"/>
                          <a:ea typeface="微軟正黑體" panose="020B0604030504040204" pitchFamily="34" charset="-120"/>
                        </a:rPr>
                        <a:t>熟悉度</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zh-TW" altLang="en-US" sz="1400" dirty="0">
                          <a:effectLst/>
                          <a:latin typeface="微軟正黑體" panose="020B0604030504040204" pitchFamily="34" charset="-120"/>
                          <a:ea typeface="微軟正黑體" panose="020B0604030504040204" pitchFamily="34" charset="-120"/>
                        </a:rPr>
                        <a:t>一點都不熟悉</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a:effectLst/>
                          <a:latin typeface="微軟正黑體" panose="020B0604030504040204" pitchFamily="34" charset="-120"/>
                          <a:ea typeface="微軟正黑體" panose="020B0604030504040204" pitchFamily="34" charset="-120"/>
                        </a:rPr>
                        <a:t>6</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11</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11</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12</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1010259"/>
                  </a:ext>
                </a:extLst>
              </a:tr>
              <a:tr h="277718">
                <a:tc vMerge="1">
                  <a:txBody>
                    <a:bodyPr/>
                    <a:lstStyle/>
                    <a:p>
                      <a:endParaRPr lang="zh-TW" altLang="en-US"/>
                    </a:p>
                  </a:txBody>
                  <a:tcPr/>
                </a:tc>
                <a:tc>
                  <a:txBody>
                    <a:bodyPr/>
                    <a:lstStyle/>
                    <a:p>
                      <a:pPr algn="l"/>
                      <a:r>
                        <a:rPr lang="zh-TW" altLang="en-US" sz="1400">
                          <a:effectLst/>
                          <a:latin typeface="微軟正黑體" panose="020B0604030504040204" pitchFamily="34" charset="-120"/>
                          <a:ea typeface="微軟正黑體" panose="020B0604030504040204" pitchFamily="34" charset="-120"/>
                        </a:rPr>
                        <a:t>有點熟悉</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a:effectLst/>
                          <a:latin typeface="微軟正黑體" panose="020B0604030504040204" pitchFamily="34" charset="-120"/>
                          <a:ea typeface="微軟正黑體" panose="020B0604030504040204" pitchFamily="34" charset="-120"/>
                        </a:rPr>
                        <a:t>10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11</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5</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7025465"/>
                  </a:ext>
                </a:extLst>
              </a:tr>
              <a:tr h="277718">
                <a:tc vMerge="1">
                  <a:txBody>
                    <a:bodyPr/>
                    <a:lstStyle/>
                    <a:p>
                      <a:endParaRPr lang="zh-TW" altLang="en-US"/>
                    </a:p>
                  </a:txBody>
                  <a:tcPr/>
                </a:tc>
                <a:tc>
                  <a:txBody>
                    <a:bodyPr/>
                    <a:lstStyle/>
                    <a:p>
                      <a:pPr algn="l"/>
                      <a:r>
                        <a:rPr lang="zh-TW" altLang="en-US" sz="1400">
                          <a:effectLst/>
                          <a:latin typeface="微軟正黑體" panose="020B0604030504040204" pitchFamily="34" charset="-120"/>
                          <a:ea typeface="微軟正黑體" panose="020B0604030504040204" pitchFamily="34" charset="-120"/>
                        </a:rPr>
                        <a:t>比較熟悉</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a:effectLst/>
                          <a:latin typeface="微軟正黑體" panose="020B0604030504040204" pitchFamily="34" charset="-120"/>
                          <a:ea typeface="微軟正黑體" panose="020B0604030504040204" pitchFamily="34" charset="-120"/>
                        </a:rPr>
                        <a:t>4</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a:effectLst/>
                          <a:latin typeface="微軟正黑體" panose="020B0604030504040204" pitchFamily="34" charset="-120"/>
                          <a:ea typeface="微軟正黑體" panose="020B0604030504040204" pitchFamily="34" charset="-120"/>
                        </a:rPr>
                        <a:t>4</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3</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2</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8208058"/>
                  </a:ext>
                </a:extLst>
              </a:tr>
              <a:tr h="277718">
                <a:tc vMerge="1">
                  <a:txBody>
                    <a:bodyPr/>
                    <a:lstStyle/>
                    <a:p>
                      <a:endParaRPr lang="zh-TW" altLang="en-US"/>
                    </a:p>
                  </a:txBody>
                  <a:tcPr/>
                </a:tc>
                <a:tc>
                  <a:txBody>
                    <a:bodyPr/>
                    <a:lstStyle/>
                    <a:p>
                      <a:pPr algn="l"/>
                      <a:r>
                        <a:rPr lang="zh-TW" altLang="en-US" sz="1400">
                          <a:effectLst/>
                          <a:latin typeface="微軟正黑體" panose="020B0604030504040204" pitchFamily="34" charset="-120"/>
                          <a:ea typeface="微軟正黑體" panose="020B0604030504040204" pitchFamily="34" charset="-120"/>
                        </a:rPr>
                        <a:t>很熟悉</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a:effectLst/>
                          <a:latin typeface="微軟正黑體" panose="020B0604030504040204" pitchFamily="34" charset="-120"/>
                          <a:ea typeface="微軟正黑體" panose="020B0604030504040204" pitchFamily="34" charset="-120"/>
                        </a:rPr>
                        <a:t>1</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7628809"/>
                  </a:ext>
                </a:extLst>
              </a:tr>
              <a:tr h="277718">
                <a:tc vMerge="1">
                  <a:txBody>
                    <a:bodyPr/>
                    <a:lstStyle/>
                    <a:p>
                      <a:endParaRPr lang="zh-TW" altLang="en-US"/>
                    </a:p>
                  </a:txBody>
                  <a:tcPr/>
                </a:tc>
                <a:tc>
                  <a:txBody>
                    <a:bodyPr/>
                    <a:lstStyle/>
                    <a:p>
                      <a:pPr algn="l"/>
                      <a:r>
                        <a:rPr lang="zh-TW" altLang="en-US" sz="1400">
                          <a:effectLst/>
                          <a:latin typeface="微軟正黑體" panose="020B0604030504040204" pitchFamily="34" charset="-120"/>
                          <a:ea typeface="微軟正黑體" panose="020B0604030504040204" pitchFamily="34" charset="-120"/>
                        </a:rPr>
                        <a:t>極其熟悉</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a:effectLst/>
                          <a:latin typeface="微軟正黑體" panose="020B0604030504040204" pitchFamily="34" charset="-120"/>
                          <a:ea typeface="微軟正黑體" panose="020B0604030504040204" pitchFamily="34" charset="-120"/>
                        </a:rPr>
                        <a:t>1</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400" dirty="0">
                          <a:effectLst/>
                          <a:latin typeface="微軟正黑體" panose="020B0604030504040204" pitchFamily="34" charset="-120"/>
                          <a:ea typeface="微軟正黑體" panose="020B0604030504040204" pitchFamily="34" charset="-120"/>
                        </a:rPr>
                        <a:t>2</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9211167"/>
                  </a:ext>
                </a:extLst>
              </a:tr>
              <a:tr h="239410">
                <a:tc rowSpan="5">
                  <a:txBody>
                    <a:bodyPr/>
                    <a:lstStyle/>
                    <a:p>
                      <a:pPr algn="l"/>
                      <a:r>
                        <a:rPr lang="zh-TW" altLang="en-US" sz="1400" dirty="0">
                          <a:effectLst/>
                          <a:latin typeface="微軟正黑體" panose="020B0604030504040204" pitchFamily="34" charset="-120"/>
                          <a:ea typeface="微軟正黑體" panose="020B0604030504040204" pitchFamily="34" charset="-120"/>
                        </a:rPr>
                        <a:t>以往</a:t>
                      </a:r>
                      <a:endParaRPr lang="en-US" altLang="zh-TW" sz="1400" dirty="0">
                        <a:effectLst/>
                        <a:latin typeface="微軟正黑體" panose="020B0604030504040204" pitchFamily="34" charset="-120"/>
                        <a:ea typeface="微軟正黑體" panose="020B0604030504040204" pitchFamily="34" charset="-120"/>
                      </a:endParaRPr>
                    </a:p>
                    <a:p>
                      <a:pPr algn="l"/>
                      <a:r>
                        <a:rPr lang="en-US" sz="1400" dirty="0">
                          <a:effectLst/>
                          <a:latin typeface="微軟正黑體" panose="020B0604030504040204" pitchFamily="34" charset="-120"/>
                          <a:ea typeface="微軟正黑體" panose="020B0604030504040204" pitchFamily="34" charset="-120"/>
                        </a:rPr>
                        <a:t>VR </a:t>
                      </a:r>
                      <a:r>
                        <a:rPr lang="zh-TW" altLang="en-US" sz="1400" dirty="0">
                          <a:effectLst/>
                          <a:latin typeface="微軟正黑體" panose="020B0604030504040204" pitchFamily="34" charset="-120"/>
                          <a:ea typeface="微軟正黑體" panose="020B0604030504040204" pitchFamily="34" charset="-120"/>
                        </a:rPr>
                        <a:t>體驗</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zh-TW" altLang="en-US" sz="1400" dirty="0">
                          <a:effectLst/>
                          <a:latin typeface="微軟正黑體" panose="020B0604030504040204" pitchFamily="34" charset="-120"/>
                          <a:ea typeface="微軟正黑體" panose="020B0604030504040204" pitchFamily="34" charset="-120"/>
                        </a:rPr>
                        <a:t>沒有</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a:effectLst/>
                          <a:latin typeface="微軟正黑體" panose="020B0604030504040204" pitchFamily="34" charset="-120"/>
                          <a:ea typeface="微軟正黑體" panose="020B0604030504040204" pitchFamily="34" charset="-120"/>
                        </a:rPr>
                        <a:t>9</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a:effectLst/>
                          <a:latin typeface="微軟正黑體" panose="020B0604030504040204" pitchFamily="34" charset="-120"/>
                          <a:ea typeface="微軟正黑體" panose="020B0604030504040204" pitchFamily="34" charset="-120"/>
                        </a:rPr>
                        <a:t>7</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5</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9</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68521803"/>
                  </a:ext>
                </a:extLst>
              </a:tr>
              <a:tr h="239410">
                <a:tc vMerge="1">
                  <a:txBody>
                    <a:bodyPr/>
                    <a:lstStyle/>
                    <a:p>
                      <a:endParaRPr lang="zh-TW" altLang="en-US"/>
                    </a:p>
                  </a:txBody>
                  <a:tcPr/>
                </a:tc>
                <a:tc>
                  <a:txBody>
                    <a:bodyPr/>
                    <a:lstStyle/>
                    <a:p>
                      <a:pPr algn="l"/>
                      <a:r>
                        <a:rPr lang="zh-TW" altLang="en-US" sz="1400" dirty="0">
                          <a:effectLst/>
                          <a:latin typeface="微軟正黑體" panose="020B0604030504040204" pitchFamily="34" charset="-120"/>
                          <a:ea typeface="微軟正黑體" panose="020B0604030504040204" pitchFamily="34" charset="-120"/>
                        </a:rPr>
                        <a:t>偶爾</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9</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13</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13</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13</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643547533"/>
                  </a:ext>
                </a:extLst>
              </a:tr>
              <a:tr h="277718">
                <a:tc vMerge="1">
                  <a:txBody>
                    <a:bodyPr/>
                    <a:lstStyle/>
                    <a:p>
                      <a:endParaRPr lang="zh-TW" altLang="en-US"/>
                    </a:p>
                  </a:txBody>
                  <a:tcPr/>
                </a:tc>
                <a:tc>
                  <a:txBody>
                    <a:bodyPr/>
                    <a:lstStyle/>
                    <a:p>
                      <a:pPr algn="l"/>
                      <a:r>
                        <a:rPr lang="zh-TW" altLang="en-US" sz="1400" dirty="0">
                          <a:effectLst/>
                          <a:latin typeface="微軟正黑體" panose="020B0604030504040204" pitchFamily="34" charset="-120"/>
                          <a:ea typeface="微軟正黑體" panose="020B0604030504040204" pitchFamily="34" charset="-120"/>
                        </a:rPr>
                        <a:t>頻繁</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a:effectLst/>
                          <a:latin typeface="微軟正黑體" panose="020B0604030504040204" pitchFamily="34" charset="-120"/>
                          <a:ea typeface="微軟正黑體" panose="020B0604030504040204" pitchFamily="34" charset="-120"/>
                        </a:rPr>
                        <a:t>2</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7</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2</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3</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231367"/>
                  </a:ext>
                </a:extLst>
              </a:tr>
              <a:tr h="239410">
                <a:tc vMerge="1">
                  <a:txBody>
                    <a:bodyPr/>
                    <a:lstStyle/>
                    <a:p>
                      <a:endParaRPr lang="zh-TW" altLang="en-US"/>
                    </a:p>
                  </a:txBody>
                  <a:tcPr/>
                </a:tc>
                <a:tc>
                  <a:txBody>
                    <a:bodyPr/>
                    <a:lstStyle/>
                    <a:p>
                      <a:pPr algn="l"/>
                      <a:r>
                        <a:rPr lang="zh-TW" altLang="en-US" sz="1400">
                          <a:effectLst/>
                          <a:latin typeface="微軟正黑體" panose="020B0604030504040204" pitchFamily="34" charset="-120"/>
                          <a:ea typeface="微軟正黑體" panose="020B0604030504040204" pitchFamily="34" charset="-120"/>
                        </a:rPr>
                        <a:t>通常</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840791118"/>
                  </a:ext>
                </a:extLst>
              </a:tr>
              <a:tr h="239410">
                <a:tc vMerge="1">
                  <a:txBody>
                    <a:bodyPr/>
                    <a:lstStyle/>
                    <a:p>
                      <a:endParaRPr lang="zh-TW" altLang="en-US"/>
                    </a:p>
                  </a:txBody>
                  <a:tcPr/>
                </a:tc>
                <a:tc>
                  <a:txBody>
                    <a:bodyPr/>
                    <a:lstStyle/>
                    <a:p>
                      <a:pPr algn="l"/>
                      <a:r>
                        <a:rPr lang="zh-TW" altLang="en-US" sz="1400">
                          <a:effectLst/>
                          <a:latin typeface="微軟正黑體" panose="020B0604030504040204" pitchFamily="34" charset="-120"/>
                          <a:ea typeface="微軟正黑體" panose="020B0604030504040204" pitchFamily="34" charset="-120"/>
                        </a:rPr>
                        <a:t>總是</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1</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en-US" altLang="zh-TW" sz="1400" dirty="0">
                          <a:effectLst/>
                          <a:latin typeface="微軟正黑體" panose="020B0604030504040204" pitchFamily="34" charset="-120"/>
                          <a:ea typeface="微軟正黑體" panose="020B0604030504040204" pitchFamily="34" charset="-120"/>
                        </a:rPr>
                        <a:t>0</a:t>
                      </a:r>
                    </a:p>
                  </a:txBody>
                  <a:tcPr marL="15067" marR="15067" marT="15067" marB="150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842035425"/>
                  </a:ext>
                </a:extLst>
              </a:tr>
            </a:tbl>
          </a:graphicData>
        </a:graphic>
      </p:graphicFrame>
      <p:sp>
        <p:nvSpPr>
          <p:cNvPr id="11" name="文字方塊 10">
            <a:extLst>
              <a:ext uri="{FF2B5EF4-FFF2-40B4-BE49-F238E27FC236}">
                <a16:creationId xmlns:a16="http://schemas.microsoft.com/office/drawing/2014/main" id="{E95E67E1-C6DF-4E97-BC6A-CF8AC536A005}"/>
              </a:ext>
            </a:extLst>
          </p:cNvPr>
          <p:cNvSpPr txBox="1"/>
          <p:nvPr/>
        </p:nvSpPr>
        <p:spPr>
          <a:xfrm>
            <a:off x="8010525" y="3062442"/>
            <a:ext cx="3899578" cy="923330"/>
          </a:xfrm>
          <a:prstGeom prst="rect">
            <a:avLst/>
          </a:prstGeom>
          <a:noFill/>
        </p:spPr>
        <p:txBody>
          <a:bodyPr wrap="square">
            <a:spAutoFit/>
          </a:bodyPr>
          <a:lstStyle/>
          <a:p>
            <a:r>
              <a:rPr lang="zh-TW" altLang="en-US" b="0" i="0" dirty="0">
                <a:solidFill>
                  <a:srgbClr val="2E2E2E"/>
                </a:solidFill>
                <a:effectLst/>
                <a:latin typeface="微軟正黑體" panose="020B0604030504040204" pitchFamily="34" charset="-120"/>
                <a:ea typeface="微軟正黑體" panose="020B0604030504040204" pitchFamily="34" charset="-120"/>
              </a:rPr>
              <a:t>總共有 </a:t>
            </a:r>
            <a:r>
              <a:rPr lang="en-US" altLang="zh-TW" b="0" i="0" dirty="0">
                <a:solidFill>
                  <a:srgbClr val="2E2E2E"/>
                </a:solidFill>
                <a:effectLst/>
                <a:latin typeface="微軟正黑體" panose="020B0604030504040204" pitchFamily="34" charset="-120"/>
                <a:ea typeface="微軟正黑體" panose="020B0604030504040204" pitchFamily="34" charset="-120"/>
              </a:rPr>
              <a:t>95 </a:t>
            </a:r>
            <a:r>
              <a:rPr lang="zh-TW" altLang="en-US" b="0" i="0" dirty="0">
                <a:solidFill>
                  <a:srgbClr val="2E2E2E"/>
                </a:solidFill>
                <a:effectLst/>
                <a:latin typeface="微軟正黑體" panose="020B0604030504040204" pitchFamily="34" charset="-120"/>
                <a:ea typeface="微軟正黑體" panose="020B0604030504040204" pitchFamily="34" charset="-120"/>
              </a:rPr>
              <a:t>名參與者參加了 </a:t>
            </a:r>
            <a:r>
              <a:rPr lang="en-US" altLang="zh-TW" b="0" i="0" dirty="0">
                <a:solidFill>
                  <a:srgbClr val="2E2E2E"/>
                </a:solidFill>
                <a:effectLst/>
                <a:latin typeface="微軟正黑體" panose="020B0604030504040204" pitchFamily="34" charset="-120"/>
                <a:ea typeface="微軟正黑體" panose="020B0604030504040204" pitchFamily="34" charset="-120"/>
              </a:rPr>
              <a:t>VR </a:t>
            </a:r>
            <a:r>
              <a:rPr lang="zh-TW" altLang="en-US" b="0" i="0" dirty="0">
                <a:solidFill>
                  <a:srgbClr val="2E2E2E"/>
                </a:solidFill>
                <a:effectLst/>
                <a:latin typeface="微軟正黑體" panose="020B0604030504040204" pitchFamily="34" charset="-120"/>
                <a:ea typeface="微軟正黑體" panose="020B0604030504040204" pitchFamily="34" charset="-120"/>
              </a:rPr>
              <a:t>實驗，其中只有 </a:t>
            </a:r>
            <a:r>
              <a:rPr lang="en-US" altLang="zh-TW" b="0" i="0" dirty="0">
                <a:solidFill>
                  <a:srgbClr val="2E2E2E"/>
                </a:solidFill>
                <a:effectLst/>
                <a:latin typeface="微軟正黑體" panose="020B0604030504040204" pitchFamily="34" charset="-120"/>
                <a:ea typeface="微軟正黑體" panose="020B0604030504040204" pitchFamily="34" charset="-120"/>
              </a:rPr>
              <a:t>94 </a:t>
            </a:r>
            <a:r>
              <a:rPr lang="zh-TW" altLang="en-US" b="0" i="0" dirty="0">
                <a:solidFill>
                  <a:srgbClr val="2E2E2E"/>
                </a:solidFill>
                <a:effectLst/>
                <a:latin typeface="微軟正黑體" panose="020B0604030504040204" pitchFamily="34" charset="-120"/>
                <a:ea typeface="微軟正黑體" panose="020B0604030504040204" pitchFamily="34" charset="-120"/>
              </a:rPr>
              <a:t>人參與了數據分析，因為一個人在實驗結束前未能做出選擇</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8184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487051" y="0"/>
            <a:ext cx="7281189" cy="1096701"/>
          </a:xfrm>
        </p:spPr>
        <p:txBody>
          <a:bodyPr>
            <a:normAutofit/>
          </a:bodyPr>
          <a:lstStyle/>
          <a:p>
            <a:r>
              <a:rPr lang="zh-TW" altLang="en-US" dirty="0">
                <a:latin typeface="微軟正黑體" panose="020B0604030504040204" pitchFamily="34" charset="-120"/>
                <a:ea typeface="微軟正黑體" panose="020B0604030504040204" pitchFamily="34" charset="-120"/>
              </a:rPr>
              <a:t>實驗方法  </a:t>
            </a:r>
            <a:r>
              <a:rPr lang="en-US" altLang="zh-TW" sz="2400" dirty="0">
                <a:latin typeface="微軟正黑體" panose="020B0604030504040204" pitchFamily="34" charset="-120"/>
                <a:ea typeface="微軟正黑體" panose="020B0604030504040204" pitchFamily="34" charset="-120"/>
              </a:rPr>
              <a:t>3.2.2 .</a:t>
            </a:r>
            <a:r>
              <a:rPr lang="zh-TW" altLang="en-US" sz="2400" dirty="0">
                <a:latin typeface="微軟正黑體" panose="020B0604030504040204" pitchFamily="34" charset="-120"/>
                <a:ea typeface="微軟正黑體" panose="020B0604030504040204" pitchFamily="34" charset="-120"/>
              </a:rPr>
              <a:t>實驗場景</a:t>
            </a: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16</a:t>
            </a:fld>
            <a:endParaRPr lang="zh-TW" altLang="en-US"/>
          </a:p>
        </p:txBody>
      </p:sp>
      <p:sp>
        <p:nvSpPr>
          <p:cNvPr id="11" name="文字方塊 10">
            <a:extLst>
              <a:ext uri="{FF2B5EF4-FFF2-40B4-BE49-F238E27FC236}">
                <a16:creationId xmlns:a16="http://schemas.microsoft.com/office/drawing/2014/main" id="{09513932-007F-4A3D-BAEC-AE9F29CD110B}"/>
              </a:ext>
            </a:extLst>
          </p:cNvPr>
          <p:cNvSpPr txBox="1"/>
          <p:nvPr/>
        </p:nvSpPr>
        <p:spPr>
          <a:xfrm>
            <a:off x="729006" y="1423618"/>
            <a:ext cx="10218655" cy="2817566"/>
          </a:xfrm>
          <a:prstGeom prst="rect">
            <a:avLst/>
          </a:prstGeom>
          <a:noFill/>
        </p:spPr>
        <p:txBody>
          <a:bodyPr wrap="square">
            <a:spAutoFit/>
          </a:bodyPr>
          <a:lstStyle/>
          <a:p>
            <a:pPr marL="457200" indent="-457200">
              <a:lnSpc>
                <a:spcPct val="125000"/>
              </a:lnSpc>
              <a:buFont typeface="+mj-lt"/>
              <a:buAutoNum type="arabicPeriod"/>
            </a:pP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無信息場景</a:t>
            </a:r>
            <a:r>
              <a:rPr lang="zh-TW" altLang="en-US" sz="2400" dirty="0">
                <a:latin typeface="微軟正黑體" panose="020B0604030504040204" pitchFamily="34" charset="-120"/>
                <a:ea typeface="微軟正黑體" panose="020B0604030504040204" pitchFamily="34" charset="-120"/>
              </a:rPr>
              <a:t>：此場景中未添加額外信息（圖 </a:t>
            </a:r>
            <a:r>
              <a:rPr lang="en-US" altLang="zh-TW" sz="2400" dirty="0">
                <a:latin typeface="微軟正黑體" panose="020B0604030504040204" pitchFamily="34" charset="-120"/>
                <a:ea typeface="微軟正黑體" panose="020B0604030504040204" pitchFamily="34" charset="-120"/>
              </a:rPr>
              <a:t>5a</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25000"/>
              </a:lnSpc>
              <a:buFont typeface="+mj-lt"/>
              <a:buAutoNum type="arabicPeriod"/>
            </a:pP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出口標誌場景</a:t>
            </a:r>
            <a:r>
              <a:rPr lang="zh-TW" altLang="en-US" sz="2400" dirty="0">
                <a:latin typeface="微軟正黑體" panose="020B0604030504040204" pitchFamily="34" charset="-120"/>
                <a:ea typeface="微軟正黑體" panose="020B0604030504040204" pitchFamily="34" charset="-120"/>
              </a:rPr>
              <a:t>：通過在環境中添加八個尺寸比原始標誌更大的緊急出口標誌，提高能見度。</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25000"/>
              </a:lnSpc>
              <a:buFont typeface="+mj-lt"/>
              <a:buAutoNum type="arabicPeriod"/>
            </a:pP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方向場景</a:t>
            </a:r>
            <a:r>
              <a:rPr lang="zh-TW" altLang="en-US" sz="2400" dirty="0">
                <a:latin typeface="微軟正黑體" panose="020B0604030504040204" pitchFamily="34" charset="-120"/>
                <a:ea typeface="微軟正黑體" panose="020B0604030504040204" pitchFamily="34" charset="-120"/>
              </a:rPr>
              <a:t>：在參與者視線前地板上加了四個白色箭頭，分別指向直接連接出口（即出口</a:t>
            </a:r>
            <a:r>
              <a:rPr lang="en-US" altLang="zh-TW" sz="2400" dirty="0">
                <a:latin typeface="微軟正黑體" panose="020B0604030504040204" pitchFamily="34" charset="-120"/>
                <a:ea typeface="微軟正黑體" panose="020B0604030504040204" pitchFamily="34" charset="-120"/>
              </a:rPr>
              <a:t>B</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C</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D</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E</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和</a:t>
            </a:r>
            <a:r>
              <a:rPr lang="en-US" altLang="zh-TW" sz="2400" dirty="0">
                <a:latin typeface="微軟正黑體" panose="020B0604030504040204" pitchFamily="34" charset="-120"/>
                <a:ea typeface="微軟正黑體" panose="020B0604030504040204" pitchFamily="34" charset="-120"/>
              </a:rPr>
              <a:t>G</a:t>
            </a:r>
            <a:r>
              <a:rPr lang="zh-TW" altLang="en-US" sz="2400" dirty="0">
                <a:latin typeface="微軟正黑體" panose="020B0604030504040204" pitchFamily="34" charset="-120"/>
                <a:ea typeface="微軟正黑體" panose="020B0604030504040204" pitchFamily="34" charset="-120"/>
              </a:rPr>
              <a:t>）和建築物外的四個方向（圖</a:t>
            </a:r>
            <a:r>
              <a:rPr lang="en-US" altLang="zh-TW" sz="2400" dirty="0">
                <a:latin typeface="微軟正黑體" panose="020B0604030504040204" pitchFamily="34" charset="-120"/>
                <a:ea typeface="微軟正黑體" panose="020B0604030504040204" pitchFamily="34" charset="-120"/>
              </a:rPr>
              <a:t>5c)</a:t>
            </a:r>
            <a:r>
              <a:rPr lang="zh-TW" altLang="en-US" sz="2400" dirty="0">
                <a:latin typeface="微軟正黑體" panose="020B0604030504040204" pitchFamily="34" charset="-120"/>
                <a:ea typeface="微軟正黑體" panose="020B0604030504040204" pitchFamily="34" charset="-120"/>
              </a:rPr>
              <a:t>。箭頭旨在告知參與者不易觀察到的出口位置（與出口 </a:t>
            </a:r>
            <a:r>
              <a:rPr lang="en-US" altLang="zh-TW" sz="2400" dirty="0">
                <a:latin typeface="微軟正黑體" panose="020B0604030504040204" pitchFamily="34" charset="-120"/>
                <a:ea typeface="微軟正黑體" panose="020B0604030504040204" pitchFamily="34" charset="-120"/>
              </a:rPr>
              <a:t>A1 </a:t>
            </a:r>
            <a:r>
              <a:rPr lang="zh-TW" altLang="en-US" sz="2400" dirty="0">
                <a:latin typeface="微軟正黑體" panose="020B0604030504040204" pitchFamily="34" charset="-120"/>
                <a:ea typeface="微軟正黑體" panose="020B0604030504040204" pitchFamily="34" charset="-120"/>
              </a:rPr>
              <a:t>和 </a:t>
            </a:r>
            <a:r>
              <a:rPr lang="en-US" altLang="zh-TW" sz="2400" dirty="0">
                <a:latin typeface="微軟正黑體" panose="020B0604030504040204" pitchFamily="34" charset="-120"/>
                <a:ea typeface="微軟正黑體" panose="020B0604030504040204" pitchFamily="34" charset="-120"/>
              </a:rPr>
              <a:t>A2 </a:t>
            </a:r>
            <a:r>
              <a:rPr lang="zh-TW" altLang="en-US" sz="2400" dirty="0">
                <a:latin typeface="微軟正黑體" panose="020B0604030504040204" pitchFamily="34" charset="-120"/>
                <a:ea typeface="微軟正黑體" panose="020B0604030504040204" pitchFamily="34" charset="-120"/>
              </a:rPr>
              <a:t>相比）。</a:t>
            </a:r>
          </a:p>
        </p:txBody>
      </p:sp>
      <p:pic>
        <p:nvPicPr>
          <p:cNvPr id="5122" name="Picture 2">
            <a:extLst>
              <a:ext uri="{FF2B5EF4-FFF2-40B4-BE49-F238E27FC236}">
                <a16:creationId xmlns:a16="http://schemas.microsoft.com/office/drawing/2014/main" id="{1DB51D20-4452-49AF-8431-999CD039CE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12531"/>
            <a:ext cx="12192000" cy="2208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3515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487051" y="0"/>
            <a:ext cx="7281189" cy="1096701"/>
          </a:xfrm>
        </p:spPr>
        <p:txBody>
          <a:bodyPr>
            <a:normAutofit/>
          </a:bodyPr>
          <a:lstStyle/>
          <a:p>
            <a:r>
              <a:rPr lang="zh-TW" altLang="en-US" dirty="0">
                <a:latin typeface="微軟正黑體" panose="020B0604030504040204" pitchFamily="34" charset="-120"/>
                <a:ea typeface="微軟正黑體" panose="020B0604030504040204" pitchFamily="34" charset="-120"/>
              </a:rPr>
              <a:t>實驗方法  </a:t>
            </a:r>
            <a:r>
              <a:rPr lang="en-US" altLang="zh-TW" sz="2400" dirty="0">
                <a:latin typeface="微軟正黑體" panose="020B0604030504040204" pitchFamily="34" charset="-120"/>
                <a:ea typeface="微軟正黑體" panose="020B0604030504040204" pitchFamily="34" charset="-120"/>
              </a:rPr>
              <a:t>3.2.2 .</a:t>
            </a:r>
            <a:r>
              <a:rPr lang="zh-TW" altLang="en-US" sz="2400" dirty="0">
                <a:latin typeface="微軟正黑體" panose="020B0604030504040204" pitchFamily="34" charset="-120"/>
                <a:ea typeface="微軟正黑體" panose="020B0604030504040204" pitchFamily="34" charset="-120"/>
              </a:rPr>
              <a:t>驗證場景</a:t>
            </a: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17</a:t>
            </a:fld>
            <a:endParaRPr lang="zh-TW" altLang="en-US"/>
          </a:p>
        </p:txBody>
      </p:sp>
      <p:sp>
        <p:nvSpPr>
          <p:cNvPr id="11" name="文字方塊 10">
            <a:extLst>
              <a:ext uri="{FF2B5EF4-FFF2-40B4-BE49-F238E27FC236}">
                <a16:creationId xmlns:a16="http://schemas.microsoft.com/office/drawing/2014/main" id="{09513932-007F-4A3D-BAEC-AE9F29CD110B}"/>
              </a:ext>
            </a:extLst>
          </p:cNvPr>
          <p:cNvSpPr txBox="1"/>
          <p:nvPr/>
        </p:nvSpPr>
        <p:spPr>
          <a:xfrm>
            <a:off x="729006" y="1423618"/>
            <a:ext cx="10218655" cy="970907"/>
          </a:xfrm>
          <a:prstGeom prst="rect">
            <a:avLst/>
          </a:prstGeom>
          <a:noFill/>
        </p:spPr>
        <p:txBody>
          <a:bodyPr wrap="square">
            <a:spAutoFit/>
          </a:bodyPr>
          <a:lstStyle/>
          <a:p>
            <a:pPr>
              <a:lnSpc>
                <a:spcPct val="125000"/>
              </a:lnSpc>
            </a:pPr>
            <a:r>
              <a:rPr lang="en-US" altLang="zh-TW" sz="2400" b="1" dirty="0">
                <a:solidFill>
                  <a:schemeClr val="accent2">
                    <a:lumMod val="75000"/>
                  </a:schemeClr>
                </a:solidFill>
                <a:latin typeface="微軟正黑體" panose="020B0604030504040204" pitchFamily="34" charset="-120"/>
                <a:ea typeface="微軟正黑體" panose="020B0604030504040204" pitchFamily="34" charset="-120"/>
              </a:rPr>
              <a:t>4.</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   驗證場景</a:t>
            </a:r>
            <a:r>
              <a:rPr lang="zh-TW" altLang="en-US" sz="2400" dirty="0">
                <a:latin typeface="微軟正黑體" panose="020B0604030504040204" pitchFamily="34" charset="-120"/>
                <a:ea typeface="微軟正黑體" panose="020B0604030504040204" pitchFamily="34" charset="-120"/>
              </a:rPr>
              <a:t>：驗證場景向參與者展示了與現實生活中的疏散演習相同的疏散場景。因此，在疏散演習期間在場的學生也出現在其中</a:t>
            </a:r>
            <a:endParaRPr lang="en-US" altLang="zh-TW" sz="2400" dirty="0">
              <a:latin typeface="微軟正黑體" panose="020B0604030504040204" pitchFamily="34" charset="-120"/>
              <a:ea typeface="微軟正黑體" panose="020B0604030504040204" pitchFamily="34" charset="-120"/>
            </a:endParaRPr>
          </a:p>
        </p:txBody>
      </p:sp>
      <p:pic>
        <p:nvPicPr>
          <p:cNvPr id="5124" name="Picture 4">
            <a:extLst>
              <a:ext uri="{FF2B5EF4-FFF2-40B4-BE49-F238E27FC236}">
                <a16:creationId xmlns:a16="http://schemas.microsoft.com/office/drawing/2014/main" id="{A6953BE4-771F-4608-8B1E-3246613855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3157" y="2856190"/>
            <a:ext cx="6199097" cy="3007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5983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886119" y="449579"/>
            <a:ext cx="5722071" cy="465105"/>
          </a:xfrm>
        </p:spPr>
        <p:txBody>
          <a:bodyPr>
            <a:normAutofit fontScale="90000"/>
          </a:bodyPr>
          <a:lstStyle/>
          <a:p>
            <a:r>
              <a:rPr kumimoji="0" lang="zh-TW" altLang="en-US" sz="60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j-cs"/>
              </a:rPr>
              <a:t>實驗方法 </a:t>
            </a:r>
            <a:r>
              <a:rPr lang="en-US" altLang="zh-TW" sz="2400" dirty="0">
                <a:latin typeface="微軟正黑體" panose="020B0604030504040204" pitchFamily="34" charset="-120"/>
                <a:ea typeface="微軟正黑體" panose="020B0604030504040204" pitchFamily="34" charset="-120"/>
              </a:rPr>
              <a:t>3.2.3 . </a:t>
            </a:r>
            <a:r>
              <a:rPr lang="zh-TW" altLang="en-US" sz="2400" dirty="0">
                <a:latin typeface="微軟正黑體" panose="020B0604030504040204" pitchFamily="34" charset="-120"/>
                <a:ea typeface="微軟正黑體" panose="020B0604030504040204" pitchFamily="34" charset="-120"/>
              </a:rPr>
              <a:t>數據採集</a:t>
            </a: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18</a:t>
            </a:fld>
            <a:endParaRPr lang="zh-TW" altLang="en-US"/>
          </a:p>
        </p:txBody>
      </p:sp>
      <p:sp>
        <p:nvSpPr>
          <p:cNvPr id="11" name="文字方塊 10">
            <a:extLst>
              <a:ext uri="{FF2B5EF4-FFF2-40B4-BE49-F238E27FC236}">
                <a16:creationId xmlns:a16="http://schemas.microsoft.com/office/drawing/2014/main" id="{09513932-007F-4A3D-BAEC-AE9F29CD110B}"/>
              </a:ext>
            </a:extLst>
          </p:cNvPr>
          <p:cNvSpPr txBox="1"/>
          <p:nvPr/>
        </p:nvSpPr>
        <p:spPr>
          <a:xfrm>
            <a:off x="886119" y="1133920"/>
            <a:ext cx="10218655" cy="5587555"/>
          </a:xfrm>
          <a:prstGeom prst="rect">
            <a:avLst/>
          </a:prstGeom>
          <a:noFill/>
        </p:spPr>
        <p:txBody>
          <a:bodyPr wrap="square">
            <a:spAutoFit/>
          </a:bodyPr>
          <a:lstStyle/>
          <a:p>
            <a:pPr>
              <a:lnSpc>
                <a:spcPct val="125000"/>
              </a:lnSpc>
            </a:pPr>
            <a:r>
              <a:rPr lang="zh-TW" altLang="en-US" sz="2400" dirty="0">
                <a:latin typeface="微軟正黑體" panose="020B0604030504040204" pitchFamily="34" charset="-120"/>
                <a:ea typeface="微軟正黑體" panose="020B0604030504040204" pitchFamily="34" charset="-120"/>
              </a:rPr>
              <a:t>通過 </a:t>
            </a:r>
            <a:r>
              <a:rPr lang="en-US" altLang="zh-TW" sz="2400" dirty="0">
                <a:latin typeface="微軟正黑體" panose="020B0604030504040204" pitchFamily="34" charset="-120"/>
                <a:ea typeface="微軟正黑體" panose="020B0604030504040204" pitchFamily="34" charset="-120"/>
              </a:rPr>
              <a:t>VR </a:t>
            </a:r>
            <a:r>
              <a:rPr lang="zh-TW" altLang="en-US" sz="2400" dirty="0">
                <a:latin typeface="微軟正黑體" panose="020B0604030504040204" pitchFamily="34" charset="-120"/>
                <a:ea typeface="微軟正黑體" panose="020B0604030504040204" pitchFamily="34" charset="-120"/>
              </a:rPr>
              <a:t>實驗收集的數據主要有兩個方面：</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a:t>
            </a:r>
            <a:r>
              <a:rPr lang="en-US" altLang="zh-TW" sz="2400" b="1" dirty="0">
                <a:solidFill>
                  <a:schemeClr val="accent2">
                    <a:lumMod val="75000"/>
                  </a:schemeClr>
                </a:solidFill>
                <a:latin typeface="微軟正黑體" panose="020B0604030504040204" pitchFamily="34" charset="-120"/>
                <a:ea typeface="微軟正黑體" panose="020B0604030504040204" pitchFamily="34" charset="-120"/>
              </a:rPr>
              <a:t>1</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）退出選擇行為和</a:t>
            </a:r>
            <a:endParaRPr lang="en-US" altLang="zh-TW" sz="2400" b="1" dirty="0">
              <a:solidFill>
                <a:schemeClr val="accent2">
                  <a:lumMod val="75000"/>
                </a:schemeClr>
              </a:solidFill>
              <a:latin typeface="微軟正黑體" panose="020B0604030504040204" pitchFamily="34" charset="-120"/>
              <a:ea typeface="微軟正黑體" panose="020B0604030504040204" pitchFamily="34" charset="-120"/>
            </a:endParaRPr>
          </a:p>
          <a:p>
            <a:pPr>
              <a:lnSpc>
                <a:spcPct val="125000"/>
              </a:lnSpc>
            </a:pP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a:t>
            </a:r>
            <a:r>
              <a:rPr lang="en-US" altLang="zh-TW" sz="2400" b="1" dirty="0">
                <a:solidFill>
                  <a:schemeClr val="accent2">
                    <a:lumMod val="75000"/>
                  </a:schemeClr>
                </a:solidFill>
                <a:latin typeface="微軟正黑體" panose="020B0604030504040204" pitchFamily="34" charset="-120"/>
                <a:ea typeface="微軟正黑體" panose="020B0604030504040204" pitchFamily="34" charset="-120"/>
              </a:rPr>
              <a:t>2</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）參與者對 </a:t>
            </a:r>
            <a:r>
              <a:rPr lang="en-US" altLang="zh-TW" sz="2400" b="1" dirty="0">
                <a:solidFill>
                  <a:schemeClr val="accent2">
                    <a:lumMod val="75000"/>
                  </a:schemeClr>
                </a:solidFill>
                <a:latin typeface="微軟正黑體" panose="020B0604030504040204" pitchFamily="34" charset="-120"/>
                <a:ea typeface="微軟正黑體" panose="020B0604030504040204" pitchFamily="34" charset="-120"/>
              </a:rPr>
              <a:t>VR </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實驗的體驗。</a:t>
            </a:r>
            <a:endParaRPr lang="en-US" altLang="zh-TW" sz="2400" b="1" dirty="0">
              <a:solidFill>
                <a:schemeClr val="accent2">
                  <a:lumMod val="75000"/>
                </a:schemeClr>
              </a:solidFill>
              <a:latin typeface="微軟正黑體" panose="020B0604030504040204" pitchFamily="34" charset="-120"/>
              <a:ea typeface="微軟正黑體" panose="020B0604030504040204" pitchFamily="34" charset="-120"/>
            </a:endParaRPr>
          </a:p>
          <a:p>
            <a:pPr>
              <a:lnSpc>
                <a:spcPct val="125000"/>
              </a:lnSpc>
            </a:pPr>
            <a:endParaRPr lang="en-US" altLang="zh-TW" sz="2400" b="1" dirty="0">
              <a:solidFill>
                <a:schemeClr val="accent2">
                  <a:lumMod val="75000"/>
                </a:schemeClr>
              </a:solidFill>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為了獲得參與者的退出選擇和參與者對 </a:t>
            </a:r>
            <a:r>
              <a:rPr lang="en-US" altLang="zh-TW" sz="2400" dirty="0">
                <a:latin typeface="微軟正黑體" panose="020B0604030504040204" pitchFamily="34" charset="-120"/>
                <a:ea typeface="微軟正黑體" panose="020B0604030504040204" pitchFamily="34" charset="-120"/>
              </a:rPr>
              <a:t>VR </a:t>
            </a:r>
            <a:r>
              <a:rPr lang="zh-TW" altLang="en-US" sz="2400" dirty="0">
                <a:latin typeface="微軟正黑體" panose="020B0604030504040204" pitchFamily="34" charset="-120"/>
                <a:ea typeface="微軟正黑體" panose="020B0604030504040204" pitchFamily="34" charset="-120"/>
              </a:rPr>
              <a:t>實驗的體驗，參與者被要求在實驗結束後立即完成一份問卷；問卷包含四個部分，即</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）退出選擇行為</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2</a:t>
            </a:r>
            <a:r>
              <a:rPr lang="zh-TW" altLang="en-US" sz="2400" dirty="0">
                <a:latin typeface="微軟正黑體" panose="020B0604030504040204" pitchFamily="34" charset="-120"/>
                <a:ea typeface="微軟正黑體" panose="020B0604030504040204" pitchFamily="34" charset="-120"/>
              </a:rPr>
              <a:t>）模擬器疾病問卷（</a:t>
            </a:r>
            <a:r>
              <a:rPr lang="en-US" altLang="zh-TW" sz="2400" dirty="0">
                <a:latin typeface="微軟正黑體" panose="020B0604030504040204" pitchFamily="34" charset="-120"/>
                <a:ea typeface="微軟正黑體" panose="020B0604030504040204" pitchFamily="34" charset="-120"/>
              </a:rPr>
              <a:t>SSQ</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3</a:t>
            </a:r>
            <a:r>
              <a:rPr lang="zh-TW" altLang="en-US" sz="2400" dirty="0">
                <a:latin typeface="微軟正黑體" panose="020B0604030504040204" pitchFamily="34" charset="-120"/>
                <a:ea typeface="微軟正黑體" panose="020B0604030504040204" pitchFamily="34" charset="-120"/>
              </a:rPr>
              <a:t>）存在感問卷（</a:t>
            </a:r>
            <a:r>
              <a:rPr lang="en-US" altLang="zh-TW" sz="2400" dirty="0">
                <a:latin typeface="微軟正黑體" panose="020B0604030504040204" pitchFamily="34" charset="-120"/>
                <a:ea typeface="微軟正黑體" panose="020B0604030504040204" pitchFamily="34" charset="-120"/>
              </a:rPr>
              <a:t>PQ</a:t>
            </a:r>
            <a:r>
              <a:rPr lang="zh-TW" altLang="en-US" dirty="0">
                <a:latin typeface="微軟正黑體" panose="020B0604030504040204" pitchFamily="34" charset="-120"/>
                <a:ea typeface="微軟正黑體" panose="020B0604030504040204" pitchFamily="34" charset="-120"/>
              </a:rPr>
              <a:t> ） *</a:t>
            </a:r>
            <a:r>
              <a:rPr lang="zh-TW" altLang="en-US" b="0" i="0" dirty="0">
                <a:solidFill>
                  <a:srgbClr val="2E2E2E"/>
                </a:solidFill>
                <a:effectLst/>
                <a:latin typeface="微軟正黑體" panose="020B0604030504040204" pitchFamily="34" charset="-120"/>
                <a:ea typeface="微軟正黑體" panose="020B0604030504040204" pitchFamily="34" charset="-120"/>
              </a:rPr>
              <a:t>用戶在虛擬環境中感受的五個因素，即參與度、沉浸感、視覺保真度、界面質量和聲音效果</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4</a:t>
            </a:r>
            <a:r>
              <a:rPr lang="zh-TW" altLang="en-US" sz="2400" dirty="0">
                <a:latin typeface="微軟正黑體" panose="020B0604030504040204" pitchFamily="34" charset="-120"/>
                <a:ea typeface="微軟正黑體" panose="020B0604030504040204" pitchFamily="34" charset="-120"/>
              </a:rPr>
              <a:t>）系統可用性量表（</a:t>
            </a:r>
            <a:r>
              <a:rPr lang="en-US" altLang="zh-TW" sz="2400" dirty="0">
                <a:latin typeface="微軟正黑體" panose="020B0604030504040204" pitchFamily="34" charset="-120"/>
                <a:ea typeface="微軟正黑體" panose="020B0604030504040204" pitchFamily="34" charset="-120"/>
              </a:rPr>
              <a:t>SUS</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a:lnSpc>
                <a:spcPct val="125000"/>
              </a:lnSpc>
            </a:pP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05595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19</a:t>
            </a:fld>
            <a:endParaRPr lang="zh-TW" altLang="en-US"/>
          </a:p>
        </p:txBody>
      </p:sp>
      <p:sp>
        <p:nvSpPr>
          <p:cNvPr id="8" name="標題 1"/>
          <p:cNvSpPr txBox="1">
            <a:spLocks/>
          </p:cNvSpPr>
          <p:nvPr/>
        </p:nvSpPr>
        <p:spPr>
          <a:xfrm>
            <a:off x="742949" y="384591"/>
            <a:ext cx="9975327" cy="6289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3600" b="1" dirty="0">
                <a:latin typeface="微軟正黑體" panose="020B0604030504040204" pitchFamily="34" charset="-120"/>
                <a:ea typeface="微軟正黑體" panose="020B0604030504040204" pitchFamily="34" charset="-120"/>
              </a:rPr>
              <a:t>現實生活與虛擬現實中退出選擇的比較結果</a:t>
            </a:r>
          </a:p>
        </p:txBody>
      </p:sp>
      <p:sp>
        <p:nvSpPr>
          <p:cNvPr id="2" name="矩形 1"/>
          <p:cNvSpPr/>
          <p:nvPr/>
        </p:nvSpPr>
        <p:spPr>
          <a:xfrm>
            <a:off x="0" y="6356350"/>
            <a:ext cx="5455340" cy="495392"/>
          </a:xfrm>
          <a:prstGeom prst="rect">
            <a:avLst/>
          </a:prstGeom>
        </p:spPr>
        <p:txBody>
          <a:bodyPr wrap="none">
            <a:spAutoFit/>
          </a:bodyPr>
          <a:lstStyle/>
          <a:p>
            <a:pPr marL="342900" indent="-342900">
              <a:lnSpc>
                <a:spcPct val="120000"/>
              </a:lnSpc>
              <a:spcBef>
                <a:spcPts val="1000"/>
              </a:spcBef>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現場實驗和驗證場景中的退出選擇。</a:t>
            </a:r>
          </a:p>
        </p:txBody>
      </p:sp>
      <p:sp>
        <p:nvSpPr>
          <p:cNvPr id="4" name="矩形 3"/>
          <p:cNvSpPr/>
          <p:nvPr/>
        </p:nvSpPr>
        <p:spPr>
          <a:xfrm>
            <a:off x="6085100" y="1145540"/>
            <a:ext cx="5971782" cy="5134226"/>
          </a:xfrm>
          <a:prstGeom prst="rect">
            <a:avLst/>
          </a:prstGeom>
          <a:ln w="38100">
            <a:solidFill>
              <a:srgbClr val="FFC000"/>
            </a:solidFill>
          </a:ln>
        </p:spPr>
        <p:txBody>
          <a:bodyPr wrap="square">
            <a:spAutoFit/>
          </a:bodyPr>
          <a:lstStyle/>
          <a:p>
            <a:pPr>
              <a:lnSpc>
                <a:spcPct val="125000"/>
              </a:lnSpc>
            </a:pPr>
            <a:r>
              <a:rPr lang="zh-TW" altLang="en-US" sz="2400" dirty="0">
                <a:latin typeface="微軟正黑體" panose="020B0604030504040204" pitchFamily="34" charset="-120"/>
                <a:ea typeface="微軟正黑體" panose="020B0604030504040204" pitchFamily="34" charset="-120"/>
              </a:rPr>
              <a:t>在 </a:t>
            </a:r>
            <a:r>
              <a:rPr lang="en-US" altLang="zh-TW" sz="2400" dirty="0">
                <a:latin typeface="微軟正黑體" panose="020B0604030504040204" pitchFamily="34" charset="-120"/>
                <a:ea typeface="微軟正黑體" panose="020B0604030504040204" pitchFamily="34" charset="-120"/>
              </a:rPr>
              <a:t>VR </a:t>
            </a:r>
            <a:r>
              <a:rPr lang="zh-TW" altLang="en-US" sz="2400" dirty="0">
                <a:latin typeface="微軟正黑體" panose="020B0604030504040204" pitchFamily="34" charset="-120"/>
                <a:ea typeface="微軟正黑體" panose="020B0604030504040204" pitchFamily="34" charset="-120"/>
              </a:rPr>
              <a:t>實驗的驗證場景中，</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大多數參與者選擇了出口 </a:t>
            </a:r>
            <a:r>
              <a:rPr lang="en-US" altLang="zh-TW" sz="2400" dirty="0">
                <a:latin typeface="微軟正黑體" panose="020B0604030504040204" pitchFamily="34" charset="-120"/>
                <a:ea typeface="微軟正黑體" panose="020B0604030504040204" pitchFamily="34" charset="-120"/>
              </a:rPr>
              <a:t>A1 </a:t>
            </a:r>
            <a:r>
              <a:rPr lang="zh-TW" altLang="en-US" sz="2400" dirty="0">
                <a:latin typeface="微軟正黑體" panose="020B0604030504040204" pitchFamily="34" charset="-120"/>
                <a:ea typeface="微軟正黑體" panose="020B0604030504040204" pitchFamily="34" charset="-120"/>
              </a:rPr>
              <a:t>和 </a:t>
            </a:r>
            <a:r>
              <a:rPr lang="en-US" altLang="zh-TW" sz="2400" dirty="0">
                <a:latin typeface="微軟正黑體" panose="020B0604030504040204" pitchFamily="34" charset="-120"/>
                <a:ea typeface="微軟正黑體" panose="020B0604030504040204" pitchFamily="34" charset="-120"/>
              </a:rPr>
              <a:t>C</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問卷結果表明，</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從眾行為是影響參與者退出選擇行為的主要來源</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25000"/>
              </a:lnSpc>
              <a:buFont typeface="Arial" panose="020B0604020202020204" pitchFamily="34" charset="0"/>
              <a:buChar char="•"/>
            </a:pPr>
            <a:r>
              <a:rPr lang="en-US" altLang="zh-TW" sz="2400" dirty="0">
                <a:latin typeface="微軟正黑體" panose="020B0604030504040204" pitchFamily="34" charset="-120"/>
                <a:ea typeface="微軟正黑體" panose="020B0604030504040204" pitchFamily="34" charset="-120"/>
              </a:rPr>
              <a:t>8 </a:t>
            </a:r>
            <a:r>
              <a:rPr lang="zh-TW" altLang="en-US" sz="2400" dirty="0">
                <a:latin typeface="微軟正黑體" panose="020B0604030504040204" pitchFamily="34" charset="-120"/>
                <a:ea typeface="微軟正黑體" panose="020B0604030504040204" pitchFamily="34" charset="-120"/>
              </a:rPr>
              <a:t>名參與者</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選擇出口是因為他們看到其他人向出口走去。</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25000"/>
              </a:lnSpc>
              <a:buFont typeface="Arial" panose="020B0604020202020204" pitchFamily="34" charset="0"/>
              <a:buChar char="•"/>
            </a:pPr>
            <a:r>
              <a:rPr lang="en-US" altLang="zh-TW" sz="2400" dirty="0">
                <a:latin typeface="微軟正黑體" panose="020B0604030504040204" pitchFamily="34" charset="-120"/>
                <a:ea typeface="微軟正黑體" panose="020B0604030504040204" pitchFamily="34" charset="-120"/>
              </a:rPr>
              <a:t>7</a:t>
            </a:r>
            <a:r>
              <a:rPr lang="zh-TW" altLang="en-US" sz="2400" dirty="0">
                <a:latin typeface="微軟正黑體" panose="020B0604030504040204" pitchFamily="34" charset="-120"/>
                <a:ea typeface="微軟正黑體" panose="020B0604030504040204" pitchFamily="34" charset="-120"/>
              </a:rPr>
              <a:t>名參與者根據最近的距離選擇出口</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25000"/>
              </a:lnSpc>
              <a:buFont typeface="Arial" panose="020B0604020202020204" pitchFamily="34" charset="0"/>
              <a:buChar char="•"/>
            </a:pPr>
            <a:r>
              <a:rPr lang="en-US" altLang="zh-TW" sz="2400" dirty="0">
                <a:latin typeface="微軟正黑體" panose="020B0604030504040204" pitchFamily="34" charset="-120"/>
                <a:ea typeface="微軟正黑體" panose="020B0604030504040204" pitchFamily="34" charset="-120"/>
              </a:rPr>
              <a:t>7</a:t>
            </a:r>
            <a:r>
              <a:rPr lang="zh-TW" altLang="en-US" sz="2400" dirty="0">
                <a:latin typeface="微軟正黑體" panose="020B0604030504040204" pitchFamily="34" charset="-120"/>
                <a:ea typeface="微軟正黑體" panose="020B0604030504040204" pitchFamily="34" charset="-120"/>
              </a:rPr>
              <a:t>名參與者選擇出口是因為出口能見度好且朝向外面。</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此外，參與者的熟悉程度也被確定為一個影響因素</a:t>
            </a:r>
            <a:endParaRPr lang="zh-TW" altLang="en-US" dirty="0"/>
          </a:p>
        </p:txBody>
      </p:sp>
      <p:graphicFrame>
        <p:nvGraphicFramePr>
          <p:cNvPr id="5" name="表格 4">
            <a:extLst>
              <a:ext uri="{FF2B5EF4-FFF2-40B4-BE49-F238E27FC236}">
                <a16:creationId xmlns:a16="http://schemas.microsoft.com/office/drawing/2014/main" id="{F2F8164D-9D8A-43D8-A90D-7079E3AB080C}"/>
              </a:ext>
            </a:extLst>
          </p:cNvPr>
          <p:cNvGraphicFramePr>
            <a:graphicFrameLocks noGrp="1"/>
          </p:cNvGraphicFramePr>
          <p:nvPr>
            <p:extLst>
              <p:ext uri="{D42A27DB-BD31-4B8C-83A1-F6EECF244321}">
                <p14:modId xmlns:p14="http://schemas.microsoft.com/office/powerpoint/2010/main" val="1006504782"/>
              </p:ext>
            </p:extLst>
          </p:nvPr>
        </p:nvGraphicFramePr>
        <p:xfrm>
          <a:off x="418776" y="2656172"/>
          <a:ext cx="5482403" cy="1950720"/>
        </p:xfrm>
        <a:graphic>
          <a:graphicData uri="http://schemas.openxmlformats.org/drawingml/2006/table">
            <a:tbl>
              <a:tblPr/>
              <a:tblGrid>
                <a:gridCol w="1215986">
                  <a:extLst>
                    <a:ext uri="{9D8B030D-6E8A-4147-A177-3AD203B41FA5}">
                      <a16:colId xmlns:a16="http://schemas.microsoft.com/office/drawing/2014/main" val="3599629587"/>
                    </a:ext>
                  </a:extLst>
                </a:gridCol>
                <a:gridCol w="1215986">
                  <a:extLst>
                    <a:ext uri="{9D8B030D-6E8A-4147-A177-3AD203B41FA5}">
                      <a16:colId xmlns:a16="http://schemas.microsoft.com/office/drawing/2014/main" val="3563670086"/>
                    </a:ext>
                  </a:extLst>
                </a:gridCol>
                <a:gridCol w="1215986">
                  <a:extLst>
                    <a:ext uri="{9D8B030D-6E8A-4147-A177-3AD203B41FA5}">
                      <a16:colId xmlns:a16="http://schemas.microsoft.com/office/drawing/2014/main" val="298582479"/>
                    </a:ext>
                  </a:extLst>
                </a:gridCol>
                <a:gridCol w="1215986">
                  <a:extLst>
                    <a:ext uri="{9D8B030D-6E8A-4147-A177-3AD203B41FA5}">
                      <a16:colId xmlns:a16="http://schemas.microsoft.com/office/drawing/2014/main" val="1690705427"/>
                    </a:ext>
                  </a:extLst>
                </a:gridCol>
                <a:gridCol w="618459">
                  <a:extLst>
                    <a:ext uri="{9D8B030D-6E8A-4147-A177-3AD203B41FA5}">
                      <a16:colId xmlns:a16="http://schemas.microsoft.com/office/drawing/2014/main" val="417653846"/>
                    </a:ext>
                  </a:extLst>
                </a:gridCol>
              </a:tblGrid>
              <a:tr h="287668">
                <a:tc>
                  <a:txBody>
                    <a:bodyPr/>
                    <a:lstStyle/>
                    <a:p>
                      <a:pPr algn="l"/>
                      <a:r>
                        <a:rPr lang="en-US" b="1" dirty="0">
                          <a:effectLst/>
                        </a:rPr>
                        <a:t>Exits</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b="1" dirty="0">
                          <a:effectLst/>
                        </a:rPr>
                        <a:t>A1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b="1">
                          <a:effectLst/>
                        </a:rPr>
                        <a:t>C</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b="1">
                          <a:effectLst/>
                        </a:rPr>
                        <a:t>E</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b="1">
                          <a:effectLst/>
                        </a:rPr>
                        <a:t>Total</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2286260"/>
                  </a:ext>
                </a:extLst>
              </a:tr>
              <a:tr h="512799">
                <a:tc>
                  <a:txBody>
                    <a:bodyPr/>
                    <a:lstStyle/>
                    <a:p>
                      <a:pPr algn="l"/>
                      <a:r>
                        <a:rPr lang="en-US" dirty="0">
                          <a:effectLst/>
                        </a:rPr>
                        <a:t>Field experiment</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dirty="0">
                          <a:effectLst/>
                        </a:rPr>
                        <a:t>15</a:t>
                      </a:r>
                      <a:br>
                        <a:rPr lang="en-US" altLang="zh-TW" dirty="0">
                          <a:effectLst/>
                        </a:rPr>
                      </a:br>
                      <a:r>
                        <a:rPr lang="en-US" altLang="zh-TW" dirty="0">
                          <a:effectLst/>
                        </a:rPr>
                        <a:t>(62.50%)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dirty="0">
                          <a:effectLst/>
                        </a:rPr>
                        <a:t>9</a:t>
                      </a:r>
                      <a:br>
                        <a:rPr lang="en-US" altLang="zh-TW" dirty="0">
                          <a:effectLst/>
                        </a:rPr>
                      </a:br>
                      <a:r>
                        <a:rPr lang="en-US" altLang="zh-TW" dirty="0">
                          <a:effectLst/>
                        </a:rPr>
                        <a:t>(37.50%)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dirty="0">
                          <a:effectLst/>
                        </a:rPr>
                        <a:t>0</a:t>
                      </a:r>
                      <a:br>
                        <a:rPr lang="en-US" altLang="zh-TW" dirty="0">
                          <a:effectLst/>
                        </a:rPr>
                      </a:br>
                      <a:r>
                        <a:rPr lang="en-US" altLang="zh-TW" dirty="0">
                          <a:effectLst/>
                        </a:rPr>
                        <a:t>(0%)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dirty="0">
                          <a:effectLst/>
                        </a:rPr>
                        <a:t>24</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5417619"/>
                  </a:ext>
                </a:extLst>
              </a:tr>
              <a:tr h="512799">
                <a:tc>
                  <a:txBody>
                    <a:bodyPr/>
                    <a:lstStyle/>
                    <a:p>
                      <a:pPr algn="l"/>
                      <a:r>
                        <a:rPr lang="en-US">
                          <a:effectLst/>
                        </a:rPr>
                        <a:t>Validation scenario</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dirty="0">
                          <a:effectLst/>
                        </a:rPr>
                        <a:t>13</a:t>
                      </a:r>
                      <a:br>
                        <a:rPr lang="en-US" altLang="zh-TW" dirty="0">
                          <a:effectLst/>
                        </a:rPr>
                      </a:br>
                      <a:r>
                        <a:rPr lang="en-US" altLang="zh-TW" dirty="0">
                          <a:effectLst/>
                        </a:rPr>
                        <a:t>(50.00%)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a:effectLst/>
                        </a:rPr>
                        <a:t>10</a:t>
                      </a:r>
                      <a:br>
                        <a:rPr lang="en-US" altLang="zh-TW">
                          <a:effectLst/>
                        </a:rPr>
                      </a:br>
                      <a:r>
                        <a:rPr lang="en-US" altLang="zh-TW">
                          <a:effectLst/>
                        </a:rPr>
                        <a:t>(38.46%)</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dirty="0">
                          <a:effectLst/>
                        </a:rPr>
                        <a:t>3</a:t>
                      </a:r>
                      <a:br>
                        <a:rPr lang="en-US" altLang="zh-TW" dirty="0">
                          <a:effectLst/>
                        </a:rPr>
                      </a:br>
                      <a:r>
                        <a:rPr lang="en-US" altLang="zh-TW" dirty="0">
                          <a:effectLst/>
                        </a:rPr>
                        <a:t>(11.54%)</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dirty="0">
                          <a:effectLst/>
                        </a:rPr>
                        <a:t>26</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6337913"/>
                  </a:ext>
                </a:extLst>
              </a:tr>
              <a:tr h="287668">
                <a:tc>
                  <a:txBody>
                    <a:bodyPr/>
                    <a:lstStyle/>
                    <a:p>
                      <a:pPr algn="l"/>
                      <a:r>
                        <a:rPr lang="en-US">
                          <a:effectLst/>
                        </a:rPr>
                        <a:t>Total</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dirty="0">
                          <a:effectLst/>
                        </a:rPr>
                        <a:t>28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a:effectLst/>
                        </a:rPr>
                        <a:t>19</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dirty="0">
                          <a:effectLst/>
                        </a:rPr>
                        <a:t>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dirty="0">
                          <a:effectLst/>
                        </a:rPr>
                        <a:t>50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822365"/>
                  </a:ext>
                </a:extLst>
              </a:tr>
            </a:tbl>
          </a:graphicData>
        </a:graphic>
      </p:graphicFrame>
      <p:sp>
        <p:nvSpPr>
          <p:cNvPr id="3" name="矩形 2">
            <a:extLst>
              <a:ext uri="{FF2B5EF4-FFF2-40B4-BE49-F238E27FC236}">
                <a16:creationId xmlns:a16="http://schemas.microsoft.com/office/drawing/2014/main" id="{249D401F-C8D4-491F-B24C-3D4BD0E8FD08}"/>
              </a:ext>
            </a:extLst>
          </p:cNvPr>
          <p:cNvSpPr/>
          <p:nvPr/>
        </p:nvSpPr>
        <p:spPr>
          <a:xfrm>
            <a:off x="1595718" y="2554941"/>
            <a:ext cx="2483223" cy="21784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315099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2416404" cy="1096701"/>
          </a:xfrm>
        </p:spPr>
        <p:txBody>
          <a:bodyPr/>
          <a:lstStyle/>
          <a:p>
            <a:r>
              <a:rPr lang="zh-TW" altLang="en-US" dirty="0">
                <a:latin typeface="微軟正黑體" panose="020B0604030504040204" pitchFamily="34" charset="-120"/>
                <a:ea typeface="微軟正黑體" panose="020B0604030504040204" pitchFamily="34" charset="-120"/>
              </a:rPr>
              <a:t>簡介</a:t>
            </a:r>
          </a:p>
        </p:txBody>
      </p:sp>
      <p:sp>
        <p:nvSpPr>
          <p:cNvPr id="3" name="副標題 2"/>
          <p:cNvSpPr>
            <a:spLocks noGrp="1"/>
          </p:cNvSpPr>
          <p:nvPr>
            <p:ph type="subTitle" idx="1"/>
          </p:nvPr>
        </p:nvSpPr>
        <p:spPr>
          <a:xfrm>
            <a:off x="615705" y="1590781"/>
            <a:ext cx="10938789" cy="2233154"/>
          </a:xfrm>
        </p:spPr>
        <p:txBody>
          <a:bodyPr>
            <a:noAutofit/>
          </a:bodyPr>
          <a:lstStyle/>
          <a:p>
            <a:pPr marL="342900" indent="-342900" algn="l">
              <a:lnSpc>
                <a:spcPct val="119000"/>
              </a:lnSpc>
              <a:buFont typeface="Wingdings" panose="05000000000000000000" pitchFamily="2" charset="2"/>
              <a:buChar char="u"/>
            </a:pPr>
            <a:r>
              <a:rPr lang="zh-TW" altLang="en-US" sz="2200" dirty="0">
                <a:latin typeface="微軟正黑體" panose="020B0604030504040204" pitchFamily="34" charset="-120"/>
                <a:ea typeface="微軟正黑體" panose="020B0604030504040204" pitchFamily="34" charset="-120"/>
              </a:rPr>
              <a:t>疏散時，通常需面臨選擇許多個出口，需要選擇使用哪個出口（</a:t>
            </a:r>
            <a:r>
              <a:rPr lang="en-US" altLang="zh-TW" sz="2200" dirty="0" err="1">
                <a:latin typeface="微軟正黑體" panose="020B0604030504040204" pitchFamily="34" charset="-120"/>
                <a:ea typeface="微軟正黑體" panose="020B0604030504040204" pitchFamily="34" charset="-120"/>
              </a:rPr>
              <a:t>Heliövaara</a:t>
            </a:r>
            <a:r>
              <a:rPr lang="en-US" altLang="zh-TW" sz="2200" dirty="0">
                <a:latin typeface="微軟正黑體" panose="020B0604030504040204" pitchFamily="34" charset="-120"/>
                <a:ea typeface="微軟正黑體" panose="020B0604030504040204" pitchFamily="34" charset="-120"/>
              </a:rPr>
              <a:t> et al., 2012</a:t>
            </a:r>
            <a:r>
              <a:rPr lang="zh-TW" altLang="en-US" sz="2200" dirty="0">
                <a:latin typeface="微軟正黑體" panose="020B0604030504040204" pitchFamily="34" charset="-120"/>
                <a:ea typeface="微軟正黑體" panose="020B0604030504040204" pitchFamily="34" charset="-120"/>
              </a:rPr>
              <a:t>）。選擇正確的出口對生存至關重要</a:t>
            </a:r>
          </a:p>
          <a:p>
            <a:pPr marL="342900" indent="-342900" algn="l">
              <a:lnSpc>
                <a:spcPct val="119000"/>
              </a:lnSpc>
              <a:buFont typeface="Wingdings" panose="05000000000000000000" pitchFamily="2" charset="2"/>
              <a:buChar char="u"/>
            </a:pPr>
            <a:r>
              <a:rPr lang="zh-TW" altLang="en-US" sz="2200" dirty="0">
                <a:latin typeface="微軟正黑體" panose="020B0604030504040204" pitchFamily="34" charset="-120"/>
                <a:ea typeface="微軟正黑體" panose="020B0604030504040204" pitchFamily="34" charset="-120"/>
              </a:rPr>
              <a:t>在建築物疏散期間，環境中提供的信息是為逃難者提供尋找出口線索的關鍵。許多研究發現，由特徵標誌或其他行人</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逃難者</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提供的信息會影響出口選擇。</a:t>
            </a:r>
            <a:endParaRPr lang="en-US" altLang="zh-TW" sz="2200" dirty="0">
              <a:latin typeface="微軟正黑體" panose="020B0604030504040204" pitchFamily="34" charset="-120"/>
              <a:ea typeface="微軟正黑體" panose="020B0604030504040204" pitchFamily="34" charset="-120"/>
            </a:endParaRPr>
          </a:p>
          <a:p>
            <a:pPr marL="457200" indent="-457200" algn="l">
              <a:lnSpc>
                <a:spcPct val="119000"/>
              </a:lnSpc>
              <a:buFont typeface="+mj-lt"/>
              <a:buAutoNum type="arabicPeriod"/>
            </a:pPr>
            <a:r>
              <a:rPr lang="zh-TW" altLang="en-US" sz="2200" dirty="0">
                <a:latin typeface="微軟正黑體" panose="020B0604030504040204" pitchFamily="34" charset="-120"/>
                <a:ea typeface="微軟正黑體" panose="020B0604030504040204" pitchFamily="34" charset="-120"/>
              </a:rPr>
              <a:t>疏散出口標誌的</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可見性</a:t>
            </a:r>
            <a:r>
              <a:rPr lang="en-US" altLang="zh-TW" sz="2200" dirty="0">
                <a:latin typeface="微軟正黑體" panose="020B0604030504040204" pitchFamily="34" charset="-120"/>
                <a:ea typeface="微軟正黑體" panose="020B0604030504040204" pitchFamily="34" charset="-120"/>
              </a:rPr>
              <a:t>(</a:t>
            </a:r>
            <a:r>
              <a:rPr lang="en-US" altLang="zh-TW" sz="2200" dirty="0" err="1">
                <a:latin typeface="微軟正黑體" panose="020B0604030504040204" pitchFamily="34" charset="-120"/>
                <a:ea typeface="微軟正黑體" panose="020B0604030504040204" pitchFamily="34" charset="-120"/>
              </a:rPr>
              <a:t>Haghani</a:t>
            </a:r>
            <a:r>
              <a:rPr lang="en-US" altLang="zh-TW" sz="2200" dirty="0">
                <a:latin typeface="微軟正黑體" panose="020B0604030504040204" pitchFamily="34" charset="-120"/>
                <a:ea typeface="微軟正黑體" panose="020B0604030504040204" pitchFamily="34" charset="-120"/>
              </a:rPr>
              <a:t> and </a:t>
            </a:r>
            <a:r>
              <a:rPr lang="en-US" altLang="zh-TW" sz="2200" dirty="0" err="1">
                <a:latin typeface="微軟正黑體" panose="020B0604030504040204" pitchFamily="34" charset="-120"/>
                <a:ea typeface="微軟正黑體" panose="020B0604030504040204" pitchFamily="34" charset="-120"/>
              </a:rPr>
              <a:t>Sarvi</a:t>
            </a:r>
            <a:r>
              <a:rPr lang="en-US" altLang="zh-TW" sz="2200" dirty="0">
                <a:latin typeface="微軟正黑體" panose="020B0604030504040204" pitchFamily="34" charset="-120"/>
                <a:ea typeface="微軟正黑體" panose="020B0604030504040204" pitchFamily="34" charset="-120"/>
              </a:rPr>
              <a:t>, 2016a, </a:t>
            </a:r>
            <a:r>
              <a:rPr lang="en-US" altLang="zh-TW" sz="2200" dirty="0" err="1">
                <a:latin typeface="微軟正黑體" panose="020B0604030504040204" pitchFamily="34" charset="-120"/>
                <a:ea typeface="微軟正黑體" panose="020B0604030504040204" pitchFamily="34" charset="-120"/>
              </a:rPr>
              <a:t>Kobes</a:t>
            </a:r>
            <a:r>
              <a:rPr lang="en-US" altLang="zh-TW" sz="2200" dirty="0">
                <a:latin typeface="微軟正黑體" panose="020B0604030504040204" pitchFamily="34" charset="-120"/>
                <a:ea typeface="微軟正黑體" panose="020B0604030504040204" pitchFamily="34" charset="-120"/>
              </a:rPr>
              <a:t> et al., 2010b, </a:t>
            </a:r>
            <a:r>
              <a:rPr lang="en-US" altLang="zh-TW" sz="2200" dirty="0" err="1">
                <a:latin typeface="微軟正黑體" panose="020B0604030504040204" pitchFamily="34" charset="-120"/>
                <a:ea typeface="微軟正黑體" panose="020B0604030504040204" pitchFamily="34" charset="-120"/>
              </a:rPr>
              <a:t>Kobes</a:t>
            </a:r>
            <a:r>
              <a:rPr lang="en-US" altLang="zh-TW" sz="2200" dirty="0">
                <a:latin typeface="微軟正黑體" panose="020B0604030504040204" pitchFamily="34" charset="-120"/>
                <a:ea typeface="微軟正黑體" panose="020B0604030504040204" pitchFamily="34" charset="-120"/>
              </a:rPr>
              <a:t> et al., 2010a, Wong and Lo, 2007)</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457200" indent="-457200" algn="l">
              <a:lnSpc>
                <a:spcPct val="119000"/>
              </a:lnSpc>
              <a:buFont typeface="+mj-lt"/>
              <a:buAutoNum type="arabicPeriod"/>
            </a:pPr>
            <a:r>
              <a:rPr lang="zh-TW" altLang="en-US" sz="2200" dirty="0">
                <a:latin typeface="微軟正黑體" panose="020B0604030504040204" pitchFamily="34" charset="-120"/>
                <a:ea typeface="微軟正黑體" panose="020B0604030504040204" pitchFamily="34" charset="-120"/>
              </a:rPr>
              <a:t>關於出口方向的標誌</a:t>
            </a:r>
            <a:r>
              <a:rPr lang="en-US" altLang="zh-TW" sz="2200" dirty="0">
                <a:latin typeface="微軟正黑體" panose="020B0604030504040204" pitchFamily="34" charset="-120"/>
                <a:ea typeface="微軟正黑體" panose="020B0604030504040204" pitchFamily="34" charset="-120"/>
              </a:rPr>
              <a:t>(Bode et al., 2014, Ronchi et al., 2016, </a:t>
            </a:r>
            <a:r>
              <a:rPr lang="en-US" altLang="zh-TW" sz="2200" dirty="0" err="1">
                <a:latin typeface="微軟正黑體" panose="020B0604030504040204" pitchFamily="34" charset="-120"/>
                <a:ea typeface="微軟正黑體" panose="020B0604030504040204" pitchFamily="34" charset="-120"/>
              </a:rPr>
              <a:t>Vilar</a:t>
            </a:r>
            <a:r>
              <a:rPr lang="en-US" altLang="zh-TW" sz="2200" dirty="0">
                <a:latin typeface="微軟正黑體" panose="020B0604030504040204" pitchFamily="34" charset="-120"/>
                <a:ea typeface="微軟正黑體" panose="020B0604030504040204" pitchFamily="34" charset="-120"/>
              </a:rPr>
              <a:t> et al., 2013)</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457200" indent="-457200" algn="l">
              <a:lnSpc>
                <a:spcPct val="119000"/>
              </a:lnSpc>
              <a:buFont typeface="+mj-lt"/>
              <a:buAutoNum type="arabicPeriod"/>
            </a:pPr>
            <a:r>
              <a:rPr lang="zh-TW" altLang="en-US" sz="2200" dirty="0">
                <a:latin typeface="微軟正黑體" panose="020B0604030504040204" pitchFamily="34" charset="-120"/>
                <a:ea typeface="微軟正黑體" panose="020B0604030504040204" pitchFamily="34" charset="-120"/>
              </a:rPr>
              <a:t>以及其</a:t>
            </a:r>
            <a:r>
              <a:rPr lang="zh-TW" altLang="en-US" sz="2200" dirty="0">
                <a:solidFill>
                  <a:schemeClr val="accent2">
                    <a:lumMod val="75000"/>
                  </a:schemeClr>
                </a:solidFill>
                <a:latin typeface="微軟正黑體" panose="020B0604030504040204" pitchFamily="34" charset="-120"/>
                <a:ea typeface="微軟正黑體" panose="020B0604030504040204" pitchFamily="34" charset="-120"/>
              </a:rPr>
              <a:t>他人在場提供的間接信息</a:t>
            </a:r>
            <a:r>
              <a:rPr lang="da-DK" altLang="zh-TW" sz="2200" dirty="0">
                <a:latin typeface="微軟正黑體" panose="020B0604030504040204" pitchFamily="34" charset="-120"/>
                <a:ea typeface="微軟正黑體" panose="020B0604030504040204" pitchFamily="34" charset="-120"/>
              </a:rPr>
              <a:t>(Haghani and Sarvi, 2016a, Helbing et al., 2000, Kinateder and Warren, 2016, Lovreglio et al., 2016, Moussaïd et al., 2016)</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algn="l">
              <a:lnSpc>
                <a:spcPct val="119000"/>
              </a:lnSpc>
            </a:pPr>
            <a:r>
              <a:rPr lang="zh-TW" altLang="en-US" sz="2200" dirty="0">
                <a:latin typeface="微軟正黑體" panose="020B0604030504040204" pitchFamily="34" charset="-120"/>
                <a:ea typeface="微軟正黑體" panose="020B0604030504040204" pitchFamily="34" charset="-120"/>
              </a:rPr>
              <a:t>因此，了解疏散期間不同類型信息在多大程度上影響行人出口選擇行為也很重要。</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a:t>
            </a:fld>
            <a:endParaRPr lang="zh-TW" altLang="en-US"/>
          </a:p>
        </p:txBody>
      </p:sp>
    </p:spTree>
    <p:extLst>
      <p:ext uri="{BB962C8B-B14F-4D97-AF65-F5344CB8AC3E}">
        <p14:creationId xmlns:p14="http://schemas.microsoft.com/office/powerpoint/2010/main" val="3520000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20</a:t>
            </a:fld>
            <a:endParaRPr lang="zh-TW" altLang="en-US"/>
          </a:p>
        </p:txBody>
      </p:sp>
      <p:sp>
        <p:nvSpPr>
          <p:cNvPr id="8" name="標題 1"/>
          <p:cNvSpPr txBox="1">
            <a:spLocks/>
          </p:cNvSpPr>
          <p:nvPr/>
        </p:nvSpPr>
        <p:spPr>
          <a:xfrm>
            <a:off x="742949" y="384591"/>
            <a:ext cx="9975327" cy="6289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3600" b="1" dirty="0">
                <a:latin typeface="微軟正黑體" panose="020B0604030504040204" pitchFamily="34" charset="-120"/>
                <a:ea typeface="微軟正黑體" panose="020B0604030504040204" pitchFamily="34" charset="-120"/>
              </a:rPr>
              <a:t>現實生活與虛擬現實中退出選擇的比較結果</a:t>
            </a:r>
          </a:p>
        </p:txBody>
      </p:sp>
      <p:sp>
        <p:nvSpPr>
          <p:cNvPr id="2" name="矩形 1"/>
          <p:cNvSpPr/>
          <p:nvPr/>
        </p:nvSpPr>
        <p:spPr>
          <a:xfrm>
            <a:off x="0" y="6356350"/>
            <a:ext cx="5780750" cy="495392"/>
          </a:xfrm>
          <a:prstGeom prst="rect">
            <a:avLst/>
          </a:prstGeom>
        </p:spPr>
        <p:txBody>
          <a:bodyPr wrap="none">
            <a:spAutoFit/>
          </a:bodyPr>
          <a:lstStyle/>
          <a:p>
            <a:pPr marL="342900" indent="-342900">
              <a:lnSpc>
                <a:spcPct val="120000"/>
              </a:lnSpc>
              <a:spcBef>
                <a:spcPts val="1000"/>
              </a:spcBef>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圖 </a:t>
            </a:r>
            <a:r>
              <a:rPr lang="en-US" altLang="zh-TW" sz="2400" dirty="0">
                <a:latin typeface="微軟正黑體" panose="020B0604030504040204" pitchFamily="34" charset="-120"/>
                <a:ea typeface="微軟正黑體" panose="020B0604030504040204" pitchFamily="34" charset="-120"/>
              </a:rPr>
              <a:t>8.</a:t>
            </a:r>
            <a:r>
              <a:rPr lang="zh-TW" altLang="en-US" sz="2400" dirty="0">
                <a:latin typeface="微軟正黑體" panose="020B0604030504040204" pitchFamily="34" charset="-120"/>
                <a:ea typeface="微軟正黑體" panose="020B0604030504040204" pitchFamily="34" charset="-120"/>
              </a:rPr>
              <a:t>實地實驗中每個參與者的退出選擇</a:t>
            </a:r>
          </a:p>
        </p:txBody>
      </p:sp>
      <p:sp>
        <p:nvSpPr>
          <p:cNvPr id="4" name="矩形 3"/>
          <p:cNvSpPr/>
          <p:nvPr/>
        </p:nvSpPr>
        <p:spPr>
          <a:xfrm>
            <a:off x="6347572" y="1712032"/>
            <a:ext cx="5699884" cy="3740896"/>
          </a:xfrm>
          <a:prstGeom prst="rect">
            <a:avLst/>
          </a:prstGeom>
          <a:ln w="38100">
            <a:solidFill>
              <a:srgbClr val="FFC000"/>
            </a:solidFill>
          </a:ln>
        </p:spPr>
        <p:txBody>
          <a:bodyPr wrap="square">
            <a:spAutoFit/>
          </a:bodyPr>
          <a:lstStyle/>
          <a:p>
            <a:pPr>
              <a:lnSpc>
                <a:spcPct val="125000"/>
              </a:lnSpc>
            </a:pPr>
            <a:r>
              <a:rPr lang="zh-TW" altLang="en-US" sz="2400" dirty="0">
                <a:latin typeface="微軟正黑體" panose="020B0604030504040204" pitchFamily="34" charset="-120"/>
                <a:ea typeface="微軟正黑體" panose="020B0604030504040204" pitchFamily="34" charset="-120"/>
              </a:rPr>
              <a:t>學生</a:t>
            </a:r>
            <a:r>
              <a:rPr lang="zh-TW" altLang="en-US" sz="2400" dirty="0">
                <a:solidFill>
                  <a:schemeClr val="accent1">
                    <a:lumMod val="75000"/>
                  </a:schemeClr>
                </a:solidFill>
                <a:latin typeface="微軟正黑體" panose="020B0604030504040204" pitchFamily="34" charset="-120"/>
                <a:ea typeface="微軟正黑體" panose="020B0604030504040204" pitchFamily="34" charset="-120"/>
              </a:rPr>
              <a:t>並不完全選擇最近的出口</a:t>
            </a:r>
            <a:r>
              <a:rPr lang="zh-TW" altLang="en-US" sz="2400" dirty="0">
                <a:latin typeface="微軟正黑體" panose="020B0604030504040204" pitchFamily="34" charset="-120"/>
                <a:ea typeface="微軟正黑體" panose="020B0604030504040204" pitchFamily="34" charset="-120"/>
              </a:rPr>
              <a:t>，意味著</a:t>
            </a:r>
            <a:r>
              <a:rPr lang="zh-TW" altLang="en-US" sz="2400" dirty="0">
                <a:solidFill>
                  <a:schemeClr val="accent1">
                    <a:lumMod val="75000"/>
                  </a:schemeClr>
                </a:solidFill>
                <a:latin typeface="微軟正黑體" panose="020B0604030504040204" pitchFamily="34" charset="-120"/>
                <a:ea typeface="微軟正黑體" panose="020B0604030504040204" pitchFamily="34" charset="-120"/>
              </a:rPr>
              <a:t>距離不是影響他們選擇出口行為的唯一因素</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25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在大多數情況下，在他們決定到出口前，學生們進行各種活動，例如收拾行李、尋找他人、調查線索、尋求他人確認。</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25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總共有</a:t>
            </a:r>
            <a:r>
              <a:rPr lang="en-US" altLang="zh-TW" sz="2400" dirty="0">
                <a:latin typeface="微軟正黑體" panose="020B0604030504040204" pitchFamily="34" charset="-120"/>
                <a:ea typeface="微軟正黑體" panose="020B0604030504040204" pitchFamily="34" charset="-120"/>
              </a:rPr>
              <a:t>13</a:t>
            </a:r>
            <a:r>
              <a:rPr lang="zh-TW" altLang="en-US" sz="2400" dirty="0">
                <a:latin typeface="微軟正黑體" panose="020B0604030504040204" pitchFamily="34" charset="-120"/>
                <a:ea typeface="微軟正黑體" panose="020B0604030504040204" pitchFamily="34" charset="-120"/>
              </a:rPr>
              <a:t>名行人表現出等待行為，並與另外一兩個行人一起移動到出口。</a:t>
            </a:r>
            <a:endParaRPr lang="en-US" altLang="zh-TW" sz="2400" dirty="0">
              <a:latin typeface="微軟正黑體" panose="020B0604030504040204" pitchFamily="34" charset="-120"/>
              <a:ea typeface="微軟正黑體" panose="020B0604030504040204" pitchFamily="34" charset="-120"/>
            </a:endParaRPr>
          </a:p>
        </p:txBody>
      </p:sp>
      <p:pic>
        <p:nvPicPr>
          <p:cNvPr id="10242" name="Picture 2">
            <a:extLst>
              <a:ext uri="{FF2B5EF4-FFF2-40B4-BE49-F238E27FC236}">
                <a16:creationId xmlns:a16="http://schemas.microsoft.com/office/drawing/2014/main" id="{01E55E4A-D5B3-42F0-8F03-1506408B12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949" y="1917007"/>
            <a:ext cx="5295900" cy="410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2999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79220" y="2266332"/>
            <a:ext cx="11233560" cy="1304070"/>
          </a:xfrm>
        </p:spPr>
        <p:txBody>
          <a:bodyPr>
            <a:noAutofit/>
          </a:bodyPr>
          <a:lstStyle/>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為了在未來的實驗中使用 </a:t>
            </a:r>
            <a:r>
              <a:rPr lang="en-US" altLang="zh-TW" dirty="0">
                <a:latin typeface="微軟正黑體" panose="020B0604030504040204" pitchFamily="34" charset="-120"/>
                <a:ea typeface="微軟正黑體" panose="020B0604030504040204" pitchFamily="34" charset="-120"/>
              </a:rPr>
              <a:t>VR </a:t>
            </a:r>
            <a:r>
              <a:rPr lang="zh-TW" altLang="en-US" dirty="0">
                <a:latin typeface="微軟正黑體" panose="020B0604030504040204" pitchFamily="34" charset="-120"/>
                <a:ea typeface="微軟正黑體" panose="020B0604030504040204" pitchFamily="34" charset="-120"/>
              </a:rPr>
              <a:t>方法，重要的是要確定參與者在虛擬環境中的行為是否與他們在現實世界中的行為相似</a:t>
            </a:r>
            <a:r>
              <a:rPr lang="en-US" altLang="zh-TW" dirty="0">
                <a:latin typeface="微軟正黑體" panose="020B0604030504040204" pitchFamily="34" charset="-120"/>
                <a:ea typeface="微軟正黑體" panose="020B0604030504040204" pitchFamily="34" charset="-120"/>
              </a:rPr>
              <a:t>(Deb et al., 2017).</a:t>
            </a:r>
          </a:p>
          <a:p>
            <a:pPr marL="342900" indent="-342900" algn="l">
              <a:lnSpc>
                <a:spcPct val="125000"/>
              </a:lnSpc>
              <a:buFont typeface="Arial" panose="020B0604020202020204" pitchFamily="34" charset="0"/>
              <a:buChar char="•"/>
            </a:pPr>
            <a:r>
              <a:rPr lang="en-US" altLang="zh-TW" dirty="0">
                <a:latin typeface="微軟正黑體" panose="020B0604030504040204" pitchFamily="34" charset="-120"/>
                <a:ea typeface="微軟正黑體" panose="020B0604030504040204" pitchFamily="34" charset="-120"/>
              </a:rPr>
              <a:t>χ2 </a:t>
            </a:r>
            <a:r>
              <a:rPr lang="zh-TW" altLang="en-US" dirty="0">
                <a:latin typeface="微軟正黑體" panose="020B0604030504040204" pitchFamily="34" charset="-120"/>
                <a:ea typeface="微軟正黑體" panose="020B0604030504040204" pitchFamily="34" charset="-120"/>
              </a:rPr>
              <a:t>值為 </a:t>
            </a:r>
            <a:r>
              <a:rPr lang="en-US" altLang="zh-TW" dirty="0">
                <a:latin typeface="微軟正黑體" panose="020B0604030504040204" pitchFamily="34" charset="-120"/>
                <a:ea typeface="微軟正黑體" panose="020B0604030504040204" pitchFamily="34" charset="-120"/>
              </a:rPr>
              <a:t>3.12 </a:t>
            </a:r>
            <a:r>
              <a:rPr lang="zh-TW" altLang="en-US" dirty="0">
                <a:latin typeface="微軟正黑體" panose="020B0604030504040204" pitchFamily="34" charset="-120"/>
                <a:ea typeface="微軟正黑體" panose="020B0604030504040204" pitchFamily="34" charset="-120"/>
              </a:rPr>
              <a:t>的 </a:t>
            </a:r>
            <a:r>
              <a:rPr lang="en-US" altLang="zh-TW" dirty="0">
                <a:latin typeface="微軟正黑體" panose="020B0604030504040204" pitchFamily="34" charset="-120"/>
                <a:ea typeface="微軟正黑體" panose="020B0604030504040204" pitchFamily="34" charset="-120"/>
              </a:rPr>
              <a:t>Pearson </a:t>
            </a:r>
            <a:r>
              <a:rPr lang="zh-TW" altLang="en-US" dirty="0">
                <a:latin typeface="微軟正黑體" panose="020B0604030504040204" pitchFamily="34" charset="-120"/>
                <a:ea typeface="微軟正黑體" panose="020B0604030504040204" pitchFamily="34" charset="-120"/>
              </a:rPr>
              <a:t>卡方檢驗表明，在 </a:t>
            </a:r>
            <a:r>
              <a:rPr lang="en-US" altLang="zh-TW" dirty="0">
                <a:latin typeface="微軟正黑體" panose="020B0604030504040204" pitchFamily="34" charset="-120"/>
                <a:ea typeface="微軟正黑體" panose="020B0604030504040204" pitchFamily="34" charset="-120"/>
              </a:rPr>
              <a:t>95% </a:t>
            </a:r>
            <a:r>
              <a:rPr lang="zh-TW" altLang="en-US" dirty="0">
                <a:latin typeface="微軟正黑體" panose="020B0604030504040204" pitchFamily="34" charset="-120"/>
                <a:ea typeface="微軟正黑體" panose="020B0604030504040204" pitchFamily="34" charset="-120"/>
              </a:rPr>
              <a:t>的顯著性水平下，概率值為 </a:t>
            </a:r>
            <a:r>
              <a:rPr lang="en-US" altLang="zh-TW" dirty="0">
                <a:latin typeface="微軟正黑體" panose="020B0604030504040204" pitchFamily="34" charset="-120"/>
                <a:ea typeface="微軟正黑體" panose="020B0604030504040204" pitchFamily="34" charset="-120"/>
              </a:rPr>
              <a:t>0.21</a:t>
            </a:r>
            <a:r>
              <a:rPr lang="zh-TW" altLang="en-US" dirty="0">
                <a:latin typeface="微軟正黑體" panose="020B0604030504040204" pitchFamily="34" charset="-120"/>
                <a:ea typeface="微軟正黑體" panose="020B0604030504040204" pitchFamily="34" charset="-120"/>
              </a:rPr>
              <a:t>，因此我們不能拒絕原假設。</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這</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表明兩種實驗方法之間的差異對參與者的出口選擇行為沒有顯著影響。</a:t>
            </a:r>
            <a:endParaRPr lang="en-US" altLang="zh-TW"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21</a:t>
            </a:fld>
            <a:endParaRPr lang="zh-TW" altLang="en-US"/>
          </a:p>
        </p:txBody>
      </p:sp>
      <p:sp>
        <p:nvSpPr>
          <p:cNvPr id="8" name="標題 1"/>
          <p:cNvSpPr txBox="1">
            <a:spLocks/>
          </p:cNvSpPr>
          <p:nvPr/>
        </p:nvSpPr>
        <p:spPr>
          <a:xfrm>
            <a:off x="590549" y="0"/>
            <a:ext cx="7903001"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zh-TW" sz="4400" b="1" dirty="0">
                <a:latin typeface="微軟正黑體" panose="020B0604030504040204" pitchFamily="34" charset="-120"/>
                <a:ea typeface="微軟正黑體" panose="020B0604030504040204" pitchFamily="34" charset="-120"/>
              </a:rPr>
              <a:t> Ecological validity analysis</a:t>
            </a:r>
            <a:endParaRPr lang="zh-TW" altLang="en-US" sz="44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351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0549" y="1760818"/>
            <a:ext cx="10763250" cy="3552558"/>
          </a:xfrm>
        </p:spPr>
        <p:txBody>
          <a:bodyPr>
            <a:noAutofit/>
          </a:bodyPr>
          <a:lstStyle/>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雖然我們不知道在現實生活中的疏散演習中行人選擇特定出口的確切原因，但影片顯示，共有 </a:t>
            </a:r>
            <a:r>
              <a:rPr lang="en-US" altLang="zh-TW" dirty="0">
                <a:latin typeface="微軟正黑體" panose="020B0604030504040204" pitchFamily="34" charset="-120"/>
                <a:ea typeface="微軟正黑體" panose="020B0604030504040204" pitchFamily="34" charset="-120"/>
              </a:rPr>
              <a:t>13 </a:t>
            </a:r>
            <a:r>
              <a:rPr lang="zh-TW" altLang="en-US" dirty="0">
                <a:latin typeface="微軟正黑體" panose="020B0604030504040204" pitchFamily="34" charset="-120"/>
                <a:ea typeface="微軟正黑體" panose="020B0604030504040204" pitchFamily="34" charset="-120"/>
              </a:rPr>
              <a:t>名行人等待，與其他學生交談，並以兩人或三人的形式向 </a:t>
            </a:r>
            <a:r>
              <a:rPr lang="en-US" altLang="zh-TW" dirty="0">
                <a:latin typeface="微軟正黑體" panose="020B0604030504040204" pitchFamily="34" charset="-120"/>
                <a:ea typeface="微軟正黑體" panose="020B0604030504040204" pitchFamily="34" charset="-120"/>
              </a:rPr>
              <a:t>A1 </a:t>
            </a:r>
            <a:r>
              <a:rPr lang="zh-TW" altLang="en-US" dirty="0">
                <a:latin typeface="微軟正黑體" panose="020B0604030504040204" pitchFamily="34" charset="-120"/>
                <a:ea typeface="微軟正黑體" panose="020B0604030504040204" pitchFamily="34" charset="-120"/>
              </a:rPr>
              <a:t>和 </a:t>
            </a:r>
            <a:r>
              <a:rPr lang="en-US" altLang="zh-TW" dirty="0">
                <a:latin typeface="微軟正黑體" panose="020B0604030504040204" pitchFamily="34" charset="-120"/>
                <a:ea typeface="微軟正黑體" panose="020B0604030504040204" pitchFamily="34" charset="-120"/>
              </a:rPr>
              <a:t>C </a:t>
            </a:r>
            <a:r>
              <a:rPr lang="zh-TW" altLang="en-US" dirty="0">
                <a:latin typeface="微軟正黑體" panose="020B0604030504040204" pitchFamily="34" charset="-120"/>
                <a:ea typeface="微軟正黑體" panose="020B0604030504040204" pitchFamily="34" charset="-120"/>
              </a:rPr>
              <a:t>出口移動</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在驗證場景中，有 </a:t>
            </a:r>
            <a:r>
              <a:rPr lang="en-US" altLang="zh-TW" dirty="0">
                <a:latin typeface="微軟正黑體" panose="020B0604030504040204" pitchFamily="34" charset="-120"/>
                <a:ea typeface="微軟正黑體" panose="020B0604030504040204" pitchFamily="34" charset="-120"/>
              </a:rPr>
              <a:t>8 </a:t>
            </a:r>
            <a:r>
              <a:rPr lang="zh-TW" altLang="en-US" dirty="0">
                <a:latin typeface="微軟正黑體" panose="020B0604030504040204" pitchFamily="34" charset="-120"/>
                <a:ea typeface="微軟正黑體" panose="020B0604030504040204" pitchFamily="34" charset="-120"/>
              </a:rPr>
              <a:t>名參與者表示他們看到其他人向 </a:t>
            </a:r>
            <a:r>
              <a:rPr lang="en-US" altLang="zh-TW" dirty="0">
                <a:latin typeface="微軟正黑體" panose="020B0604030504040204" pitchFamily="34" charset="-120"/>
                <a:ea typeface="微軟正黑體" panose="020B0604030504040204" pitchFamily="34" charset="-120"/>
              </a:rPr>
              <a:t>A1 </a:t>
            </a:r>
            <a:r>
              <a:rPr lang="zh-TW" altLang="en-US" dirty="0">
                <a:latin typeface="微軟正黑體" panose="020B0604030504040204" pitchFamily="34" charset="-120"/>
                <a:ea typeface="微軟正黑體" panose="020B0604030504040204" pitchFamily="34" charset="-120"/>
              </a:rPr>
              <a:t>和 </a:t>
            </a:r>
            <a:r>
              <a:rPr lang="en-US" altLang="zh-TW" dirty="0">
                <a:latin typeface="微軟正黑體" panose="020B0604030504040204" pitchFamily="34" charset="-120"/>
                <a:ea typeface="微軟正黑體" panose="020B0604030504040204" pitchFamily="34" charset="-120"/>
              </a:rPr>
              <a:t>C </a:t>
            </a:r>
            <a:r>
              <a:rPr lang="zh-TW" altLang="en-US" dirty="0">
                <a:latin typeface="微軟正黑體" panose="020B0604030504040204" pitchFamily="34" charset="-120"/>
                <a:ea typeface="微軟正黑體" panose="020B0604030504040204" pitchFamily="34" charset="-120"/>
              </a:rPr>
              <a:t>出口移動。因此，可以說現場實驗和驗證場景中的行人都遵循其他行人的選擇行為，這表明 </a:t>
            </a:r>
            <a:r>
              <a:rPr lang="en-US" altLang="zh-TW" dirty="0">
                <a:latin typeface="微軟正黑體" panose="020B0604030504040204" pitchFamily="34" charset="-120"/>
                <a:ea typeface="微軟正黑體" panose="020B0604030504040204" pitchFamily="34" charset="-120"/>
              </a:rPr>
              <a:t>VR</a:t>
            </a:r>
            <a:r>
              <a:rPr lang="zh-TW" altLang="en-US" dirty="0">
                <a:latin typeface="微軟正黑體" panose="020B0604030504040204" pitchFamily="34" charset="-120"/>
                <a:ea typeface="微軟正黑體" panose="020B0604030504040204" pitchFamily="34" charset="-120"/>
              </a:rPr>
              <a:t>方法可用於定性測量行人出口選擇行為。</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22</a:t>
            </a:fld>
            <a:endParaRPr lang="zh-TW" altLang="en-US"/>
          </a:p>
        </p:txBody>
      </p:sp>
      <p:sp>
        <p:nvSpPr>
          <p:cNvPr id="8" name="標題 1"/>
          <p:cNvSpPr txBox="1">
            <a:spLocks/>
          </p:cNvSpPr>
          <p:nvPr/>
        </p:nvSpPr>
        <p:spPr>
          <a:xfrm>
            <a:off x="590549" y="0"/>
            <a:ext cx="9354729"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4400" b="1" dirty="0">
                <a:latin typeface="微軟正黑體" panose="020B0604030504040204" pitchFamily="34" charset="-120"/>
                <a:ea typeface="微軟正黑體" panose="020B0604030504040204" pitchFamily="34" charset="-120"/>
              </a:rPr>
              <a:t>關於信息對退出選擇行為影響的結果</a:t>
            </a:r>
            <a:endParaRPr lang="zh-TW" altLang="en-US" sz="4400" b="1" dirty="0">
              <a:solidFill>
                <a:schemeClr val="accent2">
                  <a:lumMod val="75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62036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213675" y="175397"/>
            <a:ext cx="5216164" cy="698763"/>
          </a:xfrm>
          <a:solidFill>
            <a:schemeClr val="accent2">
              <a:lumMod val="60000"/>
              <a:lumOff val="40000"/>
            </a:schemeClr>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四種情景下的退出選擇行為</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23</a:t>
            </a:fld>
            <a:endParaRPr lang="zh-TW" altLang="en-US" dirty="0"/>
          </a:p>
        </p:txBody>
      </p:sp>
      <p:sp>
        <p:nvSpPr>
          <p:cNvPr id="8" name="矩形 7"/>
          <p:cNvSpPr/>
          <p:nvPr/>
        </p:nvSpPr>
        <p:spPr>
          <a:xfrm>
            <a:off x="785988" y="1602395"/>
            <a:ext cx="10872611" cy="1963486"/>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參與者的退出選擇行為分為三個部分進行評估，</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即他們在 </a:t>
            </a:r>
            <a:r>
              <a:rPr lang="en-US" altLang="zh-TW" sz="2400" dirty="0">
                <a:latin typeface="微軟正黑體" panose="020B0604030504040204" pitchFamily="34" charset="-120"/>
                <a:ea typeface="微軟正黑體" panose="020B0604030504040204" pitchFamily="34" charset="-120"/>
              </a:rPr>
              <a:t>VR </a:t>
            </a:r>
            <a:r>
              <a:rPr lang="zh-TW" altLang="en-US" sz="2400" dirty="0">
                <a:latin typeface="微軟正黑體" panose="020B0604030504040204" pitchFamily="34" charset="-120"/>
                <a:ea typeface="微軟正黑體" panose="020B0604030504040204" pitchFamily="34" charset="-120"/>
              </a:rPr>
              <a:t>實驗後確定的出口數量（即選擇數）、</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參與者已經選擇的實際退出（即退出選擇）、</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以及信息提供量對退出選擇行為的兩個要素的影響。</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554314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已識別出口數量</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24</a:t>
            </a:fld>
            <a:endParaRPr lang="zh-TW" altLang="en-US" dirty="0"/>
          </a:p>
        </p:txBody>
      </p:sp>
      <p:sp>
        <p:nvSpPr>
          <p:cNvPr id="8" name="矩形 7"/>
          <p:cNvSpPr/>
          <p:nvPr/>
        </p:nvSpPr>
        <p:spPr>
          <a:xfrm>
            <a:off x="213675" y="1665639"/>
            <a:ext cx="5776737" cy="4364143"/>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參與者填寫確定的出口數量</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並在紙上畫出這些出口</a:t>
            </a:r>
            <a:endParaRPr lang="en-US" altLang="zh-TW" sz="2400" dirty="0">
              <a:latin typeface="微軟正黑體" panose="020B0604030504040204" pitchFamily="34" charset="-120"/>
              <a:ea typeface="微軟正黑體" panose="020B0604030504040204" pitchFamily="34" charset="-120"/>
            </a:endParaRPr>
          </a:p>
          <a:p>
            <a:pPr>
              <a:lnSpc>
                <a:spcPct val="130000"/>
              </a:lnSpc>
            </a:pPr>
            <a:r>
              <a:rPr lang="en-US" altLang="zh-TW" dirty="0">
                <a:latin typeface="微軟正黑體" panose="020B0604030504040204" pitchFamily="34" charset="-120"/>
                <a:ea typeface="微軟正黑體" panose="020B0604030504040204" pitchFamily="34" charset="-120"/>
              </a:rPr>
              <a:t>Kruskal-Wallis </a:t>
            </a:r>
            <a:r>
              <a:rPr lang="zh-TW" altLang="en-US" dirty="0">
                <a:latin typeface="微軟正黑體" panose="020B0604030504040204" pitchFamily="34" charset="-120"/>
                <a:ea typeface="微軟正黑體" panose="020B0604030504040204" pitchFamily="34" charset="-120"/>
              </a:rPr>
              <a:t>檢驗的結果表明，四種情景中識別出的平均出口數存在顯著差異（</a:t>
            </a:r>
            <a:r>
              <a:rPr lang="en-US" altLang="zh-TW" dirty="0">
                <a:latin typeface="微軟正黑體" panose="020B0604030504040204" pitchFamily="34" charset="-120"/>
                <a:ea typeface="微軟正黑體" panose="020B0604030504040204" pitchFamily="34" charset="-120"/>
              </a:rPr>
              <a:t>H (3) = 22.895</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p &lt; 0.001</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a:lnSpc>
                <a:spcPct val="130000"/>
              </a:lnSpc>
            </a:pPr>
            <a:r>
              <a:rPr lang="zh-TW" altLang="en-US" dirty="0">
                <a:latin typeface="微軟正黑體" panose="020B0604030504040204" pitchFamily="34" charset="-120"/>
                <a:ea typeface="微軟正黑體" panose="020B0604030504040204" pitchFamily="34" charset="-120"/>
              </a:rPr>
              <a:t>進行了 </a:t>
            </a:r>
            <a:r>
              <a:rPr lang="en-US" altLang="zh-TW" dirty="0">
                <a:latin typeface="微軟正黑體" panose="020B0604030504040204" pitchFamily="34" charset="-120"/>
                <a:ea typeface="微軟正黑體" panose="020B0604030504040204" pitchFamily="34" charset="-120"/>
              </a:rPr>
              <a:t>Dunn </a:t>
            </a:r>
            <a:r>
              <a:rPr lang="zh-TW" altLang="en-US" dirty="0">
                <a:latin typeface="微軟正黑體" panose="020B0604030504040204" pitchFamily="34" charset="-120"/>
                <a:ea typeface="微軟正黑體" panose="020B0604030504040204" pitchFamily="34" charset="-120"/>
              </a:rPr>
              <a:t>事後檢驗以測試成對比較，出口標誌場景與其他</a:t>
            </a:r>
            <a:r>
              <a:rPr lang="en-US" altLang="zh-TW" dirty="0">
                <a:latin typeface="微軟正黑體" panose="020B0604030504040204" pitchFamily="34" charset="-120"/>
                <a:ea typeface="微軟正黑體" panose="020B0604030504040204" pitchFamily="34" charset="-120"/>
              </a:rPr>
              <a:t>3</a:t>
            </a:r>
            <a:r>
              <a:rPr lang="zh-TW" altLang="en-US" dirty="0">
                <a:latin typeface="微軟正黑體" panose="020B0604030504040204" pitchFamily="34" charset="-120"/>
                <a:ea typeface="微軟正黑體" panose="020B0604030504040204" pitchFamily="34" charset="-120"/>
              </a:rPr>
              <a:t>種場景皆有顯著差異</a:t>
            </a:r>
            <a:endParaRPr lang="en-US" altLang="zh-TW" dirty="0">
              <a:latin typeface="微軟正黑體" panose="020B0604030504040204" pitchFamily="34" charset="-120"/>
              <a:ea typeface="微軟正黑體" panose="020B0604030504040204" pitchFamily="34" charset="-120"/>
            </a:endParaRPr>
          </a:p>
          <a:p>
            <a:pPr marL="457200" indent="-45720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提供有關出口標誌的附加信息時，參與者更能於識別更多出口。這一發現證實，</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增加出口的能見度對行人在疏散期間識別出口有重大影響</a:t>
            </a:r>
            <a:r>
              <a:rPr lang="zh-TW" altLang="en-US" sz="2400" dirty="0">
                <a:latin typeface="微軟正黑體" panose="020B0604030504040204" pitchFamily="34" charset="-120"/>
                <a:ea typeface="微軟正黑體" panose="020B0604030504040204" pitchFamily="34" charset="-120"/>
              </a:rPr>
              <a:t>。</a:t>
            </a:r>
          </a:p>
        </p:txBody>
      </p:sp>
      <p:sp>
        <p:nvSpPr>
          <p:cNvPr id="3" name="矩形 2"/>
          <p:cNvSpPr/>
          <p:nvPr/>
        </p:nvSpPr>
        <p:spPr>
          <a:xfrm>
            <a:off x="8058278" y="5894685"/>
            <a:ext cx="2895344" cy="461665"/>
          </a:xfrm>
          <a:prstGeom prst="rect">
            <a:avLst/>
          </a:prstGeom>
        </p:spPr>
        <p:txBody>
          <a:bodyPr wrap="none">
            <a:spAutoFit/>
          </a:bodyPr>
          <a:lstStyle/>
          <a:p>
            <a:r>
              <a:rPr lang="zh-TW" altLang="en-US" sz="2400" dirty="0">
                <a:latin typeface="微軟正黑體" panose="020B0604030504040204" pitchFamily="34" charset="-120"/>
                <a:ea typeface="微軟正黑體" panose="020B0604030504040204" pitchFamily="34" charset="-120"/>
              </a:rPr>
              <a:t>表</a:t>
            </a:r>
            <a:r>
              <a:rPr lang="en-US" altLang="zh-TW" sz="2400" dirty="0">
                <a:latin typeface="微軟正黑體" panose="020B0604030504040204" pitchFamily="34" charset="-12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已識別出口數量</a:t>
            </a:r>
          </a:p>
        </p:txBody>
      </p:sp>
      <p:graphicFrame>
        <p:nvGraphicFramePr>
          <p:cNvPr id="4" name="表格 3">
            <a:extLst>
              <a:ext uri="{FF2B5EF4-FFF2-40B4-BE49-F238E27FC236}">
                <a16:creationId xmlns:a16="http://schemas.microsoft.com/office/drawing/2014/main" id="{72295B44-6F77-4838-B64A-93555BA07774}"/>
              </a:ext>
            </a:extLst>
          </p:cNvPr>
          <p:cNvGraphicFramePr>
            <a:graphicFrameLocks noGrp="1"/>
          </p:cNvGraphicFramePr>
          <p:nvPr>
            <p:extLst>
              <p:ext uri="{D42A27DB-BD31-4B8C-83A1-F6EECF244321}">
                <p14:modId xmlns:p14="http://schemas.microsoft.com/office/powerpoint/2010/main" val="4259228856"/>
              </p:ext>
            </p:extLst>
          </p:nvPr>
        </p:nvGraphicFramePr>
        <p:xfrm>
          <a:off x="6447269" y="2151204"/>
          <a:ext cx="5402224" cy="3552010"/>
        </p:xfrm>
        <a:graphic>
          <a:graphicData uri="http://schemas.openxmlformats.org/drawingml/2006/table">
            <a:tbl>
              <a:tblPr/>
              <a:tblGrid>
                <a:gridCol w="1350556">
                  <a:extLst>
                    <a:ext uri="{9D8B030D-6E8A-4147-A177-3AD203B41FA5}">
                      <a16:colId xmlns:a16="http://schemas.microsoft.com/office/drawing/2014/main" val="4235576899"/>
                    </a:ext>
                  </a:extLst>
                </a:gridCol>
                <a:gridCol w="1350556">
                  <a:extLst>
                    <a:ext uri="{9D8B030D-6E8A-4147-A177-3AD203B41FA5}">
                      <a16:colId xmlns:a16="http://schemas.microsoft.com/office/drawing/2014/main" val="1147725917"/>
                    </a:ext>
                  </a:extLst>
                </a:gridCol>
                <a:gridCol w="1350556">
                  <a:extLst>
                    <a:ext uri="{9D8B030D-6E8A-4147-A177-3AD203B41FA5}">
                      <a16:colId xmlns:a16="http://schemas.microsoft.com/office/drawing/2014/main" val="348238946"/>
                    </a:ext>
                  </a:extLst>
                </a:gridCol>
                <a:gridCol w="1350556">
                  <a:extLst>
                    <a:ext uri="{9D8B030D-6E8A-4147-A177-3AD203B41FA5}">
                      <a16:colId xmlns:a16="http://schemas.microsoft.com/office/drawing/2014/main" val="1318276331"/>
                    </a:ext>
                  </a:extLst>
                </a:gridCol>
              </a:tblGrid>
              <a:tr h="653060">
                <a:tc>
                  <a:txBody>
                    <a:bodyPr/>
                    <a:lstStyle/>
                    <a:p>
                      <a:pPr algn="ctr"/>
                      <a:r>
                        <a:rPr lang="en-US" b="1" dirty="0">
                          <a:effectLst/>
                        </a:rPr>
                        <a:t>Scenarios</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b="1" dirty="0">
                          <a:effectLst/>
                        </a:rPr>
                        <a:t>Mean ± SD</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b="1">
                          <a:effectLst/>
                        </a:rPr>
                        <a:t>Maximum</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b="1">
                          <a:effectLst/>
                        </a:rPr>
                        <a:t>Minimum</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781652251"/>
                  </a:ext>
                </a:extLst>
              </a:tr>
              <a:tr h="939770">
                <a:tc>
                  <a:txBody>
                    <a:bodyPr/>
                    <a:lstStyle/>
                    <a:p>
                      <a:pPr algn="ctr"/>
                      <a:r>
                        <a:rPr lang="en-US" dirty="0">
                          <a:effectLst/>
                        </a:rPr>
                        <a:t>No information</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dirty="0">
                          <a:effectLst/>
                        </a:rPr>
                        <a:t>2.62 ± 1.12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dirty="0">
                          <a:effectLst/>
                        </a:rPr>
                        <a:t>5</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3052181"/>
                  </a:ext>
                </a:extLst>
              </a:tr>
              <a:tr h="653060">
                <a:tc>
                  <a:txBody>
                    <a:bodyPr/>
                    <a:lstStyle/>
                    <a:p>
                      <a:pPr algn="ctr"/>
                      <a:r>
                        <a:rPr lang="en-US" dirty="0">
                          <a:effectLst/>
                        </a:rPr>
                        <a:t>Exit sign</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dirty="0">
                          <a:solidFill>
                            <a:srgbClr val="FF0000"/>
                          </a:solidFill>
                          <a:effectLst/>
                        </a:rPr>
                        <a:t>5.81 ± 2.11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dirty="0">
                          <a:effectLst/>
                        </a:rPr>
                        <a:t>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dirty="0">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7463668"/>
                  </a:ext>
                </a:extLst>
              </a:tr>
              <a:tr h="653060">
                <a:tc>
                  <a:txBody>
                    <a:bodyPr/>
                    <a:lstStyle/>
                    <a:p>
                      <a:pPr algn="ctr"/>
                      <a:r>
                        <a:rPr lang="en-US" dirty="0">
                          <a:effectLst/>
                        </a:rPr>
                        <a:t>Direction</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a:effectLst/>
                        </a:rPr>
                        <a:t>3.20 ± 1.47</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dirty="0">
                          <a:effectLst/>
                        </a:rPr>
                        <a:t>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dirty="0">
                          <a:effectLst/>
                        </a:rPr>
                        <a:t>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4330716"/>
                  </a:ext>
                </a:extLst>
              </a:tr>
              <a:tr h="653060">
                <a:tc>
                  <a:txBody>
                    <a:bodyPr/>
                    <a:lstStyle/>
                    <a:p>
                      <a:pPr algn="ctr"/>
                      <a:r>
                        <a:rPr lang="en-US" dirty="0">
                          <a:effectLst/>
                        </a:rPr>
                        <a:t>Validation</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altLang="zh-TW">
                          <a:effectLst/>
                        </a:rPr>
                        <a:t>2.88 ± 1.24</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a:effectLst/>
                        </a:rPr>
                        <a:t>6</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dirty="0">
                          <a:effectLst/>
                        </a:rPr>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0769208"/>
                  </a:ext>
                </a:extLst>
              </a:tr>
            </a:tbl>
          </a:graphicData>
        </a:graphic>
      </p:graphicFrame>
    </p:spTree>
    <p:extLst>
      <p:ext uri="{BB962C8B-B14F-4D97-AF65-F5344CB8AC3E}">
        <p14:creationId xmlns:p14="http://schemas.microsoft.com/office/powerpoint/2010/main" val="3163841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最終退出選擇</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25</a:t>
            </a:fld>
            <a:endParaRPr lang="zh-TW" altLang="en-US" dirty="0"/>
          </a:p>
        </p:txBody>
      </p:sp>
      <p:sp>
        <p:nvSpPr>
          <p:cNvPr id="8" name="矩形 7"/>
          <p:cNvSpPr/>
          <p:nvPr/>
        </p:nvSpPr>
        <p:spPr>
          <a:xfrm>
            <a:off x="130601" y="1375550"/>
            <a:ext cx="2765000" cy="4844275"/>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與無信息場景相比，提供方向信息和其他行人都對參與者的出口選擇產生了顯著影響。</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同時，出口可見度的提高對最終出口選擇沒有顯著影響。</a:t>
            </a:r>
          </a:p>
        </p:txBody>
      </p:sp>
      <p:sp>
        <p:nvSpPr>
          <p:cNvPr id="11"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graphicFrame>
        <p:nvGraphicFramePr>
          <p:cNvPr id="3" name="表格 2">
            <a:extLst>
              <a:ext uri="{FF2B5EF4-FFF2-40B4-BE49-F238E27FC236}">
                <a16:creationId xmlns:a16="http://schemas.microsoft.com/office/drawing/2014/main" id="{5E4B6C39-D558-4AE3-AA92-297B214EDEDB}"/>
              </a:ext>
            </a:extLst>
          </p:cNvPr>
          <p:cNvGraphicFramePr>
            <a:graphicFrameLocks noGrp="1"/>
          </p:cNvGraphicFramePr>
          <p:nvPr>
            <p:extLst>
              <p:ext uri="{D42A27DB-BD31-4B8C-83A1-F6EECF244321}">
                <p14:modId xmlns:p14="http://schemas.microsoft.com/office/powerpoint/2010/main" val="453060990"/>
              </p:ext>
            </p:extLst>
          </p:nvPr>
        </p:nvGraphicFramePr>
        <p:xfrm>
          <a:off x="3272118" y="1825626"/>
          <a:ext cx="7925857" cy="4394199"/>
        </p:xfrm>
        <a:graphic>
          <a:graphicData uri="http://schemas.openxmlformats.org/drawingml/2006/table">
            <a:tbl>
              <a:tblPr/>
              <a:tblGrid>
                <a:gridCol w="805192">
                  <a:extLst>
                    <a:ext uri="{9D8B030D-6E8A-4147-A177-3AD203B41FA5}">
                      <a16:colId xmlns:a16="http://schemas.microsoft.com/office/drawing/2014/main" val="3084309259"/>
                    </a:ext>
                  </a:extLst>
                </a:gridCol>
                <a:gridCol w="791185">
                  <a:extLst>
                    <a:ext uri="{9D8B030D-6E8A-4147-A177-3AD203B41FA5}">
                      <a16:colId xmlns:a16="http://schemas.microsoft.com/office/drawing/2014/main" val="76526118"/>
                    </a:ext>
                  </a:extLst>
                </a:gridCol>
                <a:gridCol w="791185">
                  <a:extLst>
                    <a:ext uri="{9D8B030D-6E8A-4147-A177-3AD203B41FA5}">
                      <a16:colId xmlns:a16="http://schemas.microsoft.com/office/drawing/2014/main" val="3547219421"/>
                    </a:ext>
                  </a:extLst>
                </a:gridCol>
                <a:gridCol w="791185">
                  <a:extLst>
                    <a:ext uri="{9D8B030D-6E8A-4147-A177-3AD203B41FA5}">
                      <a16:colId xmlns:a16="http://schemas.microsoft.com/office/drawing/2014/main" val="1218365677"/>
                    </a:ext>
                  </a:extLst>
                </a:gridCol>
                <a:gridCol w="791185">
                  <a:extLst>
                    <a:ext uri="{9D8B030D-6E8A-4147-A177-3AD203B41FA5}">
                      <a16:colId xmlns:a16="http://schemas.microsoft.com/office/drawing/2014/main" val="2708702369"/>
                    </a:ext>
                  </a:extLst>
                </a:gridCol>
                <a:gridCol w="791185">
                  <a:extLst>
                    <a:ext uri="{9D8B030D-6E8A-4147-A177-3AD203B41FA5}">
                      <a16:colId xmlns:a16="http://schemas.microsoft.com/office/drawing/2014/main" val="710956385"/>
                    </a:ext>
                  </a:extLst>
                </a:gridCol>
                <a:gridCol w="791185">
                  <a:extLst>
                    <a:ext uri="{9D8B030D-6E8A-4147-A177-3AD203B41FA5}">
                      <a16:colId xmlns:a16="http://schemas.microsoft.com/office/drawing/2014/main" val="2278273234"/>
                    </a:ext>
                  </a:extLst>
                </a:gridCol>
                <a:gridCol w="791185">
                  <a:extLst>
                    <a:ext uri="{9D8B030D-6E8A-4147-A177-3AD203B41FA5}">
                      <a16:colId xmlns:a16="http://schemas.microsoft.com/office/drawing/2014/main" val="993514485"/>
                    </a:ext>
                  </a:extLst>
                </a:gridCol>
                <a:gridCol w="791185">
                  <a:extLst>
                    <a:ext uri="{9D8B030D-6E8A-4147-A177-3AD203B41FA5}">
                      <a16:colId xmlns:a16="http://schemas.microsoft.com/office/drawing/2014/main" val="1406905361"/>
                    </a:ext>
                  </a:extLst>
                </a:gridCol>
                <a:gridCol w="791185">
                  <a:extLst>
                    <a:ext uri="{9D8B030D-6E8A-4147-A177-3AD203B41FA5}">
                      <a16:colId xmlns:a16="http://schemas.microsoft.com/office/drawing/2014/main" val="919496479"/>
                    </a:ext>
                  </a:extLst>
                </a:gridCol>
              </a:tblGrid>
              <a:tr h="673396">
                <a:tc>
                  <a:txBody>
                    <a:bodyPr/>
                    <a:lstStyle/>
                    <a:p>
                      <a:pPr algn="l"/>
                      <a:r>
                        <a:rPr lang="zh-TW" altLang="en-US" sz="1600" b="1" dirty="0">
                          <a:effectLst/>
                          <a:latin typeface="微軟正黑體" panose="020B0604030504040204" pitchFamily="34" charset="-120"/>
                          <a:ea typeface="微軟正黑體" panose="020B0604030504040204" pitchFamily="34" charset="-120"/>
                        </a:rPr>
                        <a:t>退出</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b="1" dirty="0">
                          <a:effectLst/>
                          <a:latin typeface="微軟正黑體" panose="020B0604030504040204" pitchFamily="34" charset="-120"/>
                          <a:ea typeface="微軟正黑體" panose="020B0604030504040204" pitchFamily="34" charset="-120"/>
                        </a:rPr>
                        <a:t>A1</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b="1" dirty="0">
                          <a:effectLst/>
                          <a:latin typeface="微軟正黑體" panose="020B0604030504040204" pitchFamily="34" charset="-120"/>
                          <a:ea typeface="微軟正黑體" panose="020B0604030504040204" pitchFamily="34" charset="-120"/>
                        </a:rPr>
                        <a:t>A2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b="1" dirty="0">
                          <a:effectLst/>
                          <a:latin typeface="微軟正黑體" panose="020B0604030504040204" pitchFamily="34" charset="-120"/>
                          <a:ea typeface="微軟正黑體" panose="020B0604030504040204" pitchFamily="34" charset="-120"/>
                        </a:rPr>
                        <a:t>B</a:t>
                      </a:r>
                      <a:endParaRPr lang="zh-TW" altLang="en-US" sz="1600" b="1" dirty="0">
                        <a:effectLst/>
                        <a:latin typeface="微軟正黑體" panose="020B0604030504040204" pitchFamily="34" charset="-120"/>
                        <a:ea typeface="微軟正黑體" panose="020B0604030504040204" pitchFamily="34" charset="-120"/>
                      </a:endParaRP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b="1">
                          <a:effectLst/>
                          <a:latin typeface="微軟正黑體" panose="020B0604030504040204" pitchFamily="34" charset="-120"/>
                          <a:ea typeface="微軟正黑體" panose="020B0604030504040204" pitchFamily="34" charset="-120"/>
                        </a:rPr>
                        <a:t>C</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b="1">
                          <a:effectLst/>
                          <a:latin typeface="微軟正黑體" panose="020B0604030504040204" pitchFamily="34" charset="-120"/>
                          <a:ea typeface="微軟正黑體" panose="020B0604030504040204" pitchFamily="34" charset="-120"/>
                        </a:rPr>
                        <a:t>D</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b="1" dirty="0">
                          <a:effectLst/>
                          <a:latin typeface="微軟正黑體" panose="020B0604030504040204" pitchFamily="34" charset="-120"/>
                          <a:ea typeface="微軟正黑體" panose="020B0604030504040204" pitchFamily="34" charset="-120"/>
                        </a:rPr>
                        <a:t>E</a:t>
                      </a:r>
                      <a:endParaRPr lang="zh-TW" altLang="en-US" sz="1600" b="1" dirty="0">
                        <a:effectLst/>
                        <a:latin typeface="微軟正黑體" panose="020B0604030504040204" pitchFamily="34" charset="-120"/>
                        <a:ea typeface="微軟正黑體" panose="020B0604030504040204" pitchFamily="34" charset="-120"/>
                      </a:endParaRP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b="1">
                          <a:effectLst/>
                          <a:latin typeface="微軟正黑體" panose="020B0604030504040204" pitchFamily="34" charset="-120"/>
                          <a:ea typeface="微軟正黑體" panose="020B0604030504040204" pitchFamily="34" charset="-120"/>
                        </a:rPr>
                        <a:t>F</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b="1">
                          <a:effectLst/>
                          <a:latin typeface="微軟正黑體" panose="020B0604030504040204" pitchFamily="34" charset="-120"/>
                          <a:ea typeface="微軟正黑體" panose="020B0604030504040204" pitchFamily="34" charset="-120"/>
                        </a:rPr>
                        <a:t>G</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zh-TW" altLang="en-US" sz="1600" b="1">
                          <a:effectLst/>
                          <a:latin typeface="微軟正黑體" panose="020B0604030504040204" pitchFamily="34" charset="-120"/>
                          <a:ea typeface="微軟正黑體" panose="020B0604030504040204" pitchFamily="34" charset="-120"/>
                        </a:rPr>
                        <a:t>全部的</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777061"/>
                  </a:ext>
                </a:extLst>
              </a:tr>
              <a:tr h="878840">
                <a:tc>
                  <a:txBody>
                    <a:bodyPr/>
                    <a:lstStyle/>
                    <a:p>
                      <a:pPr algn="l"/>
                      <a:r>
                        <a:rPr lang="zh-TW" altLang="en-US" sz="1600" dirty="0">
                          <a:effectLst/>
                          <a:latin typeface="微軟正黑體" panose="020B0604030504040204" pitchFamily="34" charset="-120"/>
                          <a:ea typeface="微軟正黑體" panose="020B0604030504040204" pitchFamily="34" charset="-120"/>
                        </a:rPr>
                        <a:t>無信息</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dirty="0">
                          <a:effectLst/>
                          <a:latin typeface="微軟正黑體" panose="020B0604030504040204" pitchFamily="34" charset="-120"/>
                          <a:ea typeface="微軟正黑體" panose="020B0604030504040204" pitchFamily="34" charset="-120"/>
                        </a:rPr>
                        <a:t>6</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(28.57%)</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4</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(19.05%)</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0</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1</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(4.76)</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8</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(38.10)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0</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2</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(9.52)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0</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21</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691366208"/>
                  </a:ext>
                </a:extLst>
              </a:tr>
              <a:tr h="1084283">
                <a:tc>
                  <a:txBody>
                    <a:bodyPr/>
                    <a:lstStyle/>
                    <a:p>
                      <a:pPr algn="l"/>
                      <a:r>
                        <a:rPr lang="zh-TW" altLang="en-US" sz="1600" dirty="0">
                          <a:effectLst/>
                          <a:latin typeface="微軟正黑體" panose="020B0604030504040204" pitchFamily="34" charset="-120"/>
                          <a:ea typeface="微軟正黑體" panose="020B0604030504040204" pitchFamily="34" charset="-120"/>
                        </a:rPr>
                        <a:t>出口指示牌</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5</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5</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0</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5</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5</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5</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1</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(3.70%)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1</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(3.70%)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27</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2743133442"/>
                  </a:ext>
                </a:extLst>
              </a:tr>
              <a:tr h="878840">
                <a:tc>
                  <a:txBody>
                    <a:bodyPr/>
                    <a:lstStyle/>
                    <a:p>
                      <a:pPr algn="l"/>
                      <a:r>
                        <a:rPr lang="zh-TW" altLang="en-US" sz="1600" dirty="0">
                          <a:effectLst/>
                          <a:latin typeface="微軟正黑體" panose="020B0604030504040204" pitchFamily="34" charset="-120"/>
                          <a:ea typeface="微軟正黑體" panose="020B0604030504040204" pitchFamily="34" charset="-120"/>
                        </a:rPr>
                        <a:t>方向</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3</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(15.00%)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0</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0</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5</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(25.00%)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9</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(45.00%)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3</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(15.00%)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0</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0</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20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3884561004"/>
                  </a:ext>
                </a:extLst>
              </a:tr>
              <a:tr h="878840">
                <a:tc>
                  <a:txBody>
                    <a:bodyPr/>
                    <a:lstStyle/>
                    <a:p>
                      <a:pPr algn="l"/>
                      <a:r>
                        <a:rPr lang="zh-TW" altLang="en-US" sz="1600" dirty="0">
                          <a:effectLst/>
                          <a:latin typeface="微軟正黑體" panose="020B0604030504040204" pitchFamily="34" charset="-120"/>
                          <a:ea typeface="微軟正黑體" panose="020B0604030504040204" pitchFamily="34" charset="-120"/>
                        </a:rPr>
                        <a:t>驗證</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600">
                          <a:effectLst/>
                          <a:latin typeface="微軟正黑體" panose="020B0604030504040204" pitchFamily="34" charset="-120"/>
                          <a:ea typeface="微軟正黑體" panose="020B0604030504040204" pitchFamily="34" charset="-120"/>
                        </a:rPr>
                        <a:t>13</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(50.00%)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0</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0</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10</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(38.46%)</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0</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3</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(11.54%)</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a:effectLst/>
                          <a:latin typeface="微軟正黑體" panose="020B0604030504040204" pitchFamily="34" charset="-120"/>
                          <a:ea typeface="微軟正黑體" panose="020B0604030504040204" pitchFamily="34" charset="-120"/>
                        </a:rPr>
                        <a:t>0</a:t>
                      </a:r>
                      <a:br>
                        <a:rPr lang="en-US" altLang="zh-TW" sz="1600">
                          <a:effectLst/>
                          <a:latin typeface="微軟正黑體" panose="020B0604030504040204" pitchFamily="34" charset="-120"/>
                          <a:ea typeface="微軟正黑體" panose="020B0604030504040204" pitchFamily="34" charset="-120"/>
                        </a:rPr>
                      </a:br>
                      <a:r>
                        <a:rPr lang="en-US" altLang="zh-TW" sz="16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0</a:t>
                      </a:r>
                      <a:br>
                        <a:rPr lang="en-US" altLang="zh-TW" sz="1600" dirty="0">
                          <a:effectLst/>
                          <a:latin typeface="微軟正黑體" panose="020B0604030504040204" pitchFamily="34" charset="-120"/>
                          <a:ea typeface="微軟正黑體" panose="020B0604030504040204" pitchFamily="34" charset="-120"/>
                        </a:rPr>
                      </a:br>
                      <a:r>
                        <a:rPr lang="en-US" altLang="zh-TW" sz="16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600" dirty="0">
                          <a:effectLst/>
                          <a:latin typeface="微軟正黑體" panose="020B0604030504040204" pitchFamily="34" charset="-120"/>
                          <a:ea typeface="微軟正黑體" panose="020B0604030504040204" pitchFamily="34" charset="-120"/>
                        </a:rPr>
                        <a:t>26</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2096111947"/>
                  </a:ext>
                </a:extLst>
              </a:tr>
            </a:tbl>
          </a:graphicData>
        </a:graphic>
      </p:graphicFrame>
      <p:sp>
        <p:nvSpPr>
          <p:cNvPr id="7" name="矩形 6">
            <a:extLst>
              <a:ext uri="{FF2B5EF4-FFF2-40B4-BE49-F238E27FC236}">
                <a16:creationId xmlns:a16="http://schemas.microsoft.com/office/drawing/2014/main" id="{09EC8B72-40F1-4B49-BB0F-CF43E0C25F70}"/>
              </a:ext>
            </a:extLst>
          </p:cNvPr>
          <p:cNvSpPr/>
          <p:nvPr/>
        </p:nvSpPr>
        <p:spPr>
          <a:xfrm>
            <a:off x="3209365" y="3319419"/>
            <a:ext cx="7180729" cy="118982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63488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討論</a:t>
            </a: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26</a:t>
            </a:fld>
            <a:endParaRPr lang="zh-TW" altLang="en-US"/>
          </a:p>
        </p:txBody>
      </p:sp>
      <p:sp>
        <p:nvSpPr>
          <p:cNvPr id="6" name="矩形 5"/>
          <p:cNvSpPr/>
          <p:nvPr/>
        </p:nvSpPr>
        <p:spPr>
          <a:xfrm>
            <a:off x="381000" y="1881096"/>
            <a:ext cx="11687175" cy="3812197"/>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研究結果強調了從眾行為對行人出口選擇的影響，行人在疏散期間選擇跟隨他人。與之前的</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Helbing et al., 2000 , </a:t>
            </a:r>
            <a:r>
              <a:rPr lang="en-US" altLang="zh-TW" sz="2000" dirty="0" err="1">
                <a:latin typeface="微軟正黑體" panose="020B0604030504040204" pitchFamily="34" charset="-120"/>
                <a:ea typeface="微軟正黑體" panose="020B0604030504040204" pitchFamily="34" charset="-120"/>
              </a:rPr>
              <a:t>Lovreglio</a:t>
            </a:r>
            <a:r>
              <a:rPr lang="en-US" altLang="zh-TW" sz="2000" dirty="0">
                <a:latin typeface="微軟正黑體" panose="020B0604030504040204" pitchFamily="34" charset="-120"/>
                <a:ea typeface="微軟正黑體" panose="020B0604030504040204" pitchFamily="34" charset="-120"/>
              </a:rPr>
              <a:t> et al., 2016 , </a:t>
            </a:r>
            <a:r>
              <a:rPr lang="en-US" altLang="zh-TW" sz="2000" dirty="0" err="1">
                <a:latin typeface="微軟正黑體" panose="020B0604030504040204" pitchFamily="34" charset="-120"/>
                <a:ea typeface="微軟正黑體" panose="020B0604030504040204" pitchFamily="34" charset="-120"/>
              </a:rPr>
              <a:t>Moussaïd</a:t>
            </a:r>
            <a:r>
              <a:rPr lang="en-US" altLang="zh-TW" sz="2000" dirty="0">
                <a:latin typeface="微軟正黑體" panose="020B0604030504040204" pitchFamily="34" charset="-120"/>
                <a:ea typeface="微軟正黑體" panose="020B0604030504040204" pitchFamily="34" charset="-120"/>
              </a:rPr>
              <a:t> et al., 2016</a:t>
            </a:r>
            <a:r>
              <a:rPr lang="zh-TW" altLang="en-US" sz="20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研究一致</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雖然我們發現其他因素影響行人出口選擇（例如，到出口的距離、出口的可見性），但在兩個實驗中，從眾行為是一個主要影響因素</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當</a:t>
            </a:r>
            <a:r>
              <a:rPr lang="zh-TW" altLang="en-US" sz="2400" dirty="0">
                <a:solidFill>
                  <a:schemeClr val="accent1">
                    <a:lumMod val="75000"/>
                  </a:schemeClr>
                </a:solidFill>
                <a:latin typeface="微軟正黑體" panose="020B0604030504040204" pitchFamily="34" charset="-120"/>
                <a:ea typeface="微軟正黑體" panose="020B0604030504040204" pitchFamily="34" charset="-120"/>
              </a:rPr>
              <a:t>在環境中提供額外信息時，行人在疏散期間更有可能識別到更多出口</a:t>
            </a:r>
            <a:endParaRPr lang="en-US" altLang="zh-TW" sz="2400" dirty="0">
              <a:solidFill>
                <a:schemeClr val="accent1">
                  <a:lumMod val="75000"/>
                </a:schemeClr>
              </a:solidFill>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尤其是提高出口標誌的可見度，行人可以識別出更多的出口。這些結果與證明出口標誌的可見性對行人在疏散過程中識別出口的影響的研究一致</a:t>
            </a:r>
            <a:r>
              <a:rPr lang="en-US" altLang="zh-TW" sz="2000" dirty="0">
                <a:latin typeface="微軟正黑體" panose="020B0604030504040204" pitchFamily="34" charset="-120"/>
                <a:ea typeface="微軟正黑體" panose="020B0604030504040204" pitchFamily="34" charset="-120"/>
              </a:rPr>
              <a:t>(</a:t>
            </a:r>
            <a:r>
              <a:rPr lang="en-US" altLang="zh-TW" sz="2000" dirty="0" err="1">
                <a:latin typeface="微軟正黑體" panose="020B0604030504040204" pitchFamily="34" charset="-120"/>
                <a:ea typeface="微軟正黑體" panose="020B0604030504040204" pitchFamily="34" charset="-120"/>
              </a:rPr>
              <a:t>Kobes</a:t>
            </a:r>
            <a:r>
              <a:rPr lang="en-US" altLang="zh-TW" sz="2000" dirty="0">
                <a:latin typeface="微軟正黑體" panose="020B0604030504040204" pitchFamily="34" charset="-120"/>
                <a:ea typeface="微軟正黑體" panose="020B0604030504040204" pitchFamily="34" charset="-120"/>
              </a:rPr>
              <a:t> et al., 2010a, Tang et al., 2009, Wong and Lo, 2007)</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32670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討論</a:t>
            </a: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27</a:t>
            </a:fld>
            <a:endParaRPr lang="zh-TW" altLang="en-US"/>
          </a:p>
        </p:txBody>
      </p:sp>
      <p:sp>
        <p:nvSpPr>
          <p:cNvPr id="6" name="矩形 5"/>
          <p:cNvSpPr/>
          <p:nvPr/>
        </p:nvSpPr>
        <p:spPr>
          <a:xfrm>
            <a:off x="535321" y="1456149"/>
            <a:ext cx="10818479" cy="4888389"/>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正如文獻中所建議的，本研究發現行人總體上更有可能選擇最近的出口</a:t>
            </a:r>
            <a:r>
              <a:rPr lang="da-DK" altLang="zh-TW" sz="2200" dirty="0">
                <a:latin typeface="微軟正黑體" panose="020B0604030504040204" pitchFamily="34" charset="-120"/>
                <a:ea typeface="微軟正黑體" panose="020B0604030504040204" pitchFamily="34" charset="-120"/>
              </a:rPr>
              <a:t>(Feng et al., 2020, Guo et al., 2012, Haghani and Sarvi, 2016b, Kobes et al., 2010a, Li et al., 2019, Liao et al., 2017).</a:t>
            </a:r>
          </a:p>
          <a:p>
            <a:pPr marL="285750" indent="-285750">
              <a:lnSpc>
                <a:spcPct val="130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第三，本研究表明，</a:t>
            </a:r>
            <a:r>
              <a:rPr lang="zh-TW" altLang="en-US" sz="2200" dirty="0">
                <a:solidFill>
                  <a:schemeClr val="accent1">
                    <a:lumMod val="75000"/>
                  </a:schemeClr>
                </a:solidFill>
                <a:latin typeface="微軟正黑體" panose="020B0604030504040204" pitchFamily="34" charset="-120"/>
                <a:ea typeface="微軟正黑體" panose="020B0604030504040204" pitchFamily="34" charset="-120"/>
              </a:rPr>
              <a:t>雖然出口標誌的良好可見有助於參與者識別環境中的出口，但它對他們最終的選擇沒有顯著影響</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相反，</a:t>
            </a:r>
            <a:r>
              <a:rPr lang="zh-TW" altLang="en-US" sz="2200" dirty="0">
                <a:solidFill>
                  <a:schemeClr val="accent1">
                    <a:lumMod val="75000"/>
                  </a:schemeClr>
                </a:solidFill>
                <a:latin typeface="微軟正黑體" panose="020B0604030504040204" pitchFamily="34" charset="-120"/>
                <a:ea typeface="微軟正黑體" panose="020B0604030504040204" pitchFamily="34" charset="-120"/>
              </a:rPr>
              <a:t>其他行人和方向信息對參與者的最終出口選擇有重大影響</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他們認為其他人是潛在的信息來源。這些發現與研究其他行人對行人出口選擇影響的研究結果一致（</a:t>
            </a:r>
            <a:r>
              <a:rPr lang="en-US" altLang="zh-TW" sz="2200" dirty="0" err="1">
                <a:latin typeface="微軟正黑體" panose="020B0604030504040204" pitchFamily="34" charset="-120"/>
                <a:ea typeface="微軟正黑體" panose="020B0604030504040204" pitchFamily="34" charset="-120"/>
              </a:rPr>
              <a:t>Kinateder</a:t>
            </a:r>
            <a:r>
              <a:rPr lang="en-US" altLang="zh-TW" sz="2200" dirty="0">
                <a:latin typeface="微軟正黑體" panose="020B0604030504040204" pitchFamily="34" charset="-120"/>
                <a:ea typeface="微軟正黑體" panose="020B0604030504040204" pitchFamily="34" charset="-120"/>
              </a:rPr>
              <a:t> et al., 2018 , </a:t>
            </a:r>
            <a:r>
              <a:rPr lang="en-US" altLang="zh-TW" sz="2200" dirty="0" err="1">
                <a:latin typeface="微軟正黑體" panose="020B0604030504040204" pitchFamily="34" charset="-120"/>
                <a:ea typeface="微軟正黑體" panose="020B0604030504040204" pitchFamily="34" charset="-120"/>
              </a:rPr>
              <a:t>Kineder</a:t>
            </a:r>
            <a:r>
              <a:rPr lang="en-US" altLang="zh-TW" sz="2200" dirty="0">
                <a:latin typeface="微軟正黑體" panose="020B0604030504040204" pitchFamily="34" charset="-120"/>
                <a:ea typeface="微軟正黑體" panose="020B0604030504040204" pitchFamily="34" charset="-120"/>
              </a:rPr>
              <a:t> and Warren, 2016</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此外，</a:t>
            </a:r>
            <a:r>
              <a:rPr lang="zh-TW" altLang="en-US" sz="2200" dirty="0">
                <a:solidFill>
                  <a:schemeClr val="accent1">
                    <a:lumMod val="75000"/>
                  </a:schemeClr>
                </a:solidFill>
                <a:latin typeface="微軟正黑體" panose="020B0604030504040204" pitchFamily="34" charset="-120"/>
                <a:ea typeface="微軟正黑體" panose="020B0604030504040204" pitchFamily="34" charset="-120"/>
              </a:rPr>
              <a:t>本研究還發現，行人更願意選擇方向標誌所指向的出口</a:t>
            </a:r>
            <a:r>
              <a:rPr lang="zh-TW" altLang="en-US" sz="2200" dirty="0">
                <a:latin typeface="微軟正黑體" panose="020B0604030504040204" pitchFamily="34" charset="-120"/>
                <a:ea typeface="微軟正黑體" panose="020B0604030504040204" pitchFamily="34" charset="-120"/>
              </a:rPr>
              <a:t>。這些發現是對僅調查一種關於疏散期間行人出口選擇行為的信息策略的研究的補充（例如，</a:t>
            </a:r>
            <a:r>
              <a:rPr lang="en-US" altLang="zh-TW" sz="2200" dirty="0">
                <a:latin typeface="微軟正黑體" panose="020B0604030504040204" pitchFamily="34" charset="-120"/>
                <a:ea typeface="微軟正黑體" panose="020B0604030504040204" pitchFamily="34" charset="-120"/>
              </a:rPr>
              <a:t>Wong </a:t>
            </a:r>
            <a:r>
              <a:rPr lang="zh-TW" altLang="en-US" sz="2200" dirty="0">
                <a:latin typeface="微軟正黑體" panose="020B0604030504040204" pitchFamily="34" charset="-120"/>
                <a:ea typeface="微軟正黑體" panose="020B0604030504040204" pitchFamily="34" charset="-120"/>
              </a:rPr>
              <a:t>和 </a:t>
            </a:r>
            <a:r>
              <a:rPr lang="en-US" altLang="zh-TW" sz="2200" dirty="0">
                <a:latin typeface="微軟正黑體" panose="020B0604030504040204" pitchFamily="34" charset="-120"/>
                <a:ea typeface="微軟正黑體" panose="020B0604030504040204" pitchFamily="34" charset="-120"/>
              </a:rPr>
              <a:t>Lo</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2007 </a:t>
            </a:r>
            <a:r>
              <a:rPr lang="zh-TW" altLang="en-US" sz="2200" dirty="0">
                <a:latin typeface="微軟正黑體" panose="020B0604030504040204" pitchFamily="34" charset="-120"/>
                <a:ea typeface="微軟正黑體" panose="020B0604030504040204" pitchFamily="34" charset="-120"/>
              </a:rPr>
              <a:t>年）。</a:t>
            </a:r>
            <a:endParaRPr lang="en-US" altLang="zh-TW" sz="22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777452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4516911" y="2566447"/>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謝謝聆聽</a:t>
            </a: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28</a:t>
            </a:fld>
            <a:endParaRPr lang="zh-TW" altLang="en-US"/>
          </a:p>
        </p:txBody>
      </p:sp>
    </p:spTree>
    <p:extLst>
      <p:ext uri="{BB962C8B-B14F-4D97-AF65-F5344CB8AC3E}">
        <p14:creationId xmlns:p14="http://schemas.microsoft.com/office/powerpoint/2010/main" val="17863588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29</a:t>
            </a:fld>
            <a:endParaRPr lang="zh-TW" altLang="en-US"/>
          </a:p>
        </p:txBody>
      </p:sp>
      <p:pic>
        <p:nvPicPr>
          <p:cNvPr id="1026" name="Picture 2" descr="https://ars.els-cdn.com/content/image/1-s2.0-S0925753521000011-gr8.jpg">
            <a:extLst>
              <a:ext uri="{FF2B5EF4-FFF2-40B4-BE49-F238E27FC236}">
                <a16:creationId xmlns:a16="http://schemas.microsoft.com/office/drawing/2014/main" id="{7CF63EAA-6636-49E3-932D-7404BB6EBA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086" y="408174"/>
            <a:ext cx="5295900" cy="4105275"/>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a:extLst>
              <a:ext uri="{FF2B5EF4-FFF2-40B4-BE49-F238E27FC236}">
                <a16:creationId xmlns:a16="http://schemas.microsoft.com/office/drawing/2014/main" id="{237EB491-A345-457B-A636-93BB133EAE31}"/>
              </a:ext>
            </a:extLst>
          </p:cNvPr>
          <p:cNvSpPr/>
          <p:nvPr/>
        </p:nvSpPr>
        <p:spPr>
          <a:xfrm>
            <a:off x="5562600" y="1248149"/>
            <a:ext cx="6096000" cy="2056589"/>
          </a:xfrm>
          <a:prstGeom prst="rect">
            <a:avLst/>
          </a:prstGeom>
        </p:spPr>
        <p:txBody>
          <a:bodyPr>
            <a:spAutoFit/>
          </a:bodyPr>
          <a:lstStyle/>
          <a:p>
            <a:pPr marL="285750" indent="-285750">
              <a:lnSpc>
                <a:spcPct val="12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在實驗開始時，所有參與者都</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面向右側的桌子</a:t>
            </a:r>
            <a:endParaRPr lang="en-US" altLang="zh-TW" dirty="0">
              <a:solidFill>
                <a:schemeClr val="accent2">
                  <a:lumMod val="75000"/>
                </a:schemeClr>
              </a:solidFill>
              <a:latin typeface="微軟正黑體" panose="020B0604030504040204" pitchFamily="34" charset="-120"/>
              <a:ea typeface="微軟正黑體" panose="020B0604030504040204" pitchFamily="34" charset="-120"/>
            </a:endParaRPr>
          </a:p>
          <a:p>
            <a:pPr marL="285750" indent="-285750">
              <a:lnSpc>
                <a:spcPct val="120000"/>
              </a:lnSpc>
              <a:buFont typeface="Wingdings" panose="05000000000000000000" pitchFamily="2" charset="2"/>
              <a:buChar char="ü"/>
            </a:pP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白色箭頭</a:t>
            </a:r>
            <a:r>
              <a:rPr lang="zh-TW" altLang="en-US" dirty="0">
                <a:solidFill>
                  <a:srgbClr val="2E2E2E"/>
                </a:solidFill>
                <a:latin typeface="微軟正黑體" panose="020B0604030504040204" pitchFamily="34" charset="-120"/>
                <a:ea typeface="微軟正黑體" panose="020B0604030504040204" pitchFamily="34" charset="-120"/>
              </a:rPr>
              <a:t>指向參與者第一次沉浸在虛擬環境中時所注視的方向。</a:t>
            </a:r>
            <a:endParaRPr lang="en-US" altLang="zh-TW" dirty="0">
              <a:solidFill>
                <a:srgbClr val="2E2E2E"/>
              </a:solidFill>
              <a:latin typeface="微軟正黑體" panose="020B0604030504040204" pitchFamily="34" charset="-120"/>
              <a:ea typeface="微軟正黑體" panose="020B0604030504040204" pitchFamily="34" charset="-120"/>
            </a:endParaRPr>
          </a:p>
          <a:p>
            <a:pPr marL="285750" indent="-285750">
              <a:lnSpc>
                <a:spcPct val="12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為了幫助參與者描述他們的退出選擇，在所有場景的地面上都添加了“左”和“右”標誌</a:t>
            </a:r>
            <a:endParaRPr lang="en-US" altLang="zh-TW" dirty="0">
              <a:solidFill>
                <a:srgbClr val="2E2E2E"/>
              </a:solidFill>
              <a:latin typeface="微軟正黑體" panose="020B0604030504040204" pitchFamily="34" charset="-120"/>
              <a:ea typeface="微軟正黑體" panose="020B0604030504040204" pitchFamily="34" charset="-120"/>
            </a:endParaRPr>
          </a:p>
          <a:p>
            <a:pPr marL="285750" indent="-285750">
              <a:lnSpc>
                <a:spcPct val="12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參與者在虛擬環境中看不到自己的身體</a:t>
            </a:r>
            <a:endParaRPr lang="zh-TW" altLang="en-US" b="0" i="0" dirty="0">
              <a:solidFill>
                <a:srgbClr val="2E2E2E"/>
              </a:solidFill>
              <a:effectLst/>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CE6E93B1-7CD3-4381-BD56-6295FABAC8A6}"/>
              </a:ext>
            </a:extLst>
          </p:cNvPr>
          <p:cNvSpPr/>
          <p:nvPr/>
        </p:nvSpPr>
        <p:spPr>
          <a:xfrm>
            <a:off x="2501153" y="1595716"/>
            <a:ext cx="475129" cy="36755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028" name="Picture 4" descr="https://ars.els-cdn.com/content/image/1-s2.0-S0925753521000011-gr3.jpg">
            <a:extLst>
              <a:ext uri="{FF2B5EF4-FFF2-40B4-BE49-F238E27FC236}">
                <a16:creationId xmlns:a16="http://schemas.microsoft.com/office/drawing/2014/main" id="{B40D88E2-7EB9-4C75-AD6D-9053EE1E3F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878" y="4578325"/>
            <a:ext cx="4991130" cy="2245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06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634646" y="221714"/>
            <a:ext cx="2619542" cy="1096701"/>
          </a:xfrm>
        </p:spPr>
        <p:txBody>
          <a:bodyPr>
            <a:normAutofit/>
          </a:bodyPr>
          <a:lstStyle/>
          <a:p>
            <a:r>
              <a:rPr lang="zh-TW" altLang="en-US" dirty="0">
                <a:latin typeface="微軟正黑體" panose="020B0604030504040204" pitchFamily="34" charset="-120"/>
                <a:ea typeface="微軟正黑體" panose="020B0604030504040204" pitchFamily="34" charset="-120"/>
              </a:rPr>
              <a:t>背景</a:t>
            </a:r>
          </a:p>
        </p:txBody>
      </p:sp>
      <p:sp>
        <p:nvSpPr>
          <p:cNvPr id="3" name="副標題 2"/>
          <p:cNvSpPr>
            <a:spLocks noGrp="1"/>
          </p:cNvSpPr>
          <p:nvPr>
            <p:ph type="subTitle" idx="1"/>
          </p:nvPr>
        </p:nvSpPr>
        <p:spPr>
          <a:xfrm>
            <a:off x="810018" y="1796010"/>
            <a:ext cx="11381982"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到目前為止，主要採用三種實驗方法來研究疏散過程中行人出口選擇行為</a:t>
            </a:r>
            <a:r>
              <a:rPr lang="en-US" altLang="zh-TW" dirty="0">
                <a:latin typeface="微軟正黑體" panose="020B0604030504040204" pitchFamily="34" charset="-120"/>
                <a:ea typeface="微軟正黑體" panose="020B0604030504040204" pitchFamily="34" charset="-120"/>
              </a:rPr>
              <a:t>:</a:t>
            </a:r>
          </a:p>
          <a:p>
            <a:pPr marL="457200" indent="-457200" algn="l">
              <a:lnSpc>
                <a:spcPct val="140000"/>
              </a:lnSpc>
              <a:buFont typeface="+mj-lt"/>
              <a:buAutoNum type="arabicPeriod"/>
            </a:pPr>
            <a:r>
              <a:rPr lang="zh-TW" altLang="en-US" dirty="0">
                <a:latin typeface="微軟正黑體" panose="020B0604030504040204" pitchFamily="34" charset="-120"/>
                <a:ea typeface="微軟正黑體" panose="020B0604030504040204" pitchFamily="34" charset="-120"/>
              </a:rPr>
              <a:t>包括現實生活中的現場觀察</a:t>
            </a:r>
            <a:endParaRPr lang="en-US" altLang="zh-TW" dirty="0">
              <a:latin typeface="微軟正黑體" panose="020B0604030504040204" pitchFamily="34" charset="-120"/>
              <a:ea typeface="微軟正黑體" panose="020B0604030504040204" pitchFamily="34" charset="-120"/>
            </a:endParaRPr>
          </a:p>
          <a:p>
            <a:pPr marL="457200" indent="-457200" algn="l">
              <a:lnSpc>
                <a:spcPct val="140000"/>
              </a:lnSpc>
              <a:buFont typeface="+mj-lt"/>
              <a:buAutoNum type="arabicPeriod"/>
            </a:pPr>
            <a:r>
              <a:rPr lang="zh-TW" altLang="en-US" dirty="0">
                <a:latin typeface="微軟正黑體" panose="020B0604030504040204" pitchFamily="34" charset="-120"/>
                <a:ea typeface="微軟正黑體" panose="020B0604030504040204" pitchFamily="34" charset="-120"/>
              </a:rPr>
              <a:t>傳統控制實驗</a:t>
            </a:r>
            <a:endParaRPr lang="en-US" altLang="zh-TW" dirty="0">
              <a:latin typeface="微軟正黑體" panose="020B0604030504040204" pitchFamily="34" charset="-120"/>
              <a:ea typeface="微軟正黑體" panose="020B0604030504040204" pitchFamily="34" charset="-120"/>
            </a:endParaRPr>
          </a:p>
          <a:p>
            <a:pPr marL="457200" indent="-457200" algn="l">
              <a:lnSpc>
                <a:spcPct val="140000"/>
              </a:lnSpc>
              <a:buFont typeface="+mj-lt"/>
              <a:buAutoNum type="arabicPeriod"/>
            </a:pPr>
            <a:r>
              <a:rPr lang="en-US" altLang="zh-TW" dirty="0">
                <a:latin typeface="微軟正黑體" panose="020B0604030504040204" pitchFamily="34" charset="-120"/>
                <a:ea typeface="微軟正黑體" panose="020B0604030504040204" pitchFamily="34" charset="-120"/>
              </a:rPr>
              <a:t>VR</a:t>
            </a:r>
            <a:r>
              <a:rPr lang="zh-TW" altLang="en-US" dirty="0">
                <a:latin typeface="微軟正黑體" panose="020B0604030504040204" pitchFamily="34" charset="-120"/>
                <a:ea typeface="微軟正黑體" panose="020B0604030504040204" pitchFamily="34" charset="-120"/>
              </a:rPr>
              <a:t>實驗和調查等</a:t>
            </a:r>
            <a:endParaRPr lang="en-US" altLang="zh-TW"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3</a:t>
            </a:fld>
            <a:endParaRPr lang="zh-TW" altLang="en-US"/>
          </a:p>
        </p:txBody>
      </p:sp>
      <p:sp>
        <p:nvSpPr>
          <p:cNvPr id="4" name="矩形 3">
            <a:extLst>
              <a:ext uri="{FF2B5EF4-FFF2-40B4-BE49-F238E27FC236}">
                <a16:creationId xmlns:a16="http://schemas.microsoft.com/office/drawing/2014/main" id="{5D4AF22F-5C33-409A-96B4-5FA870A27936}"/>
              </a:ext>
            </a:extLst>
          </p:cNvPr>
          <p:cNvSpPr/>
          <p:nvPr/>
        </p:nvSpPr>
        <p:spPr>
          <a:xfrm>
            <a:off x="2160494" y="4571773"/>
            <a:ext cx="6772275" cy="1200329"/>
          </a:xfrm>
          <a:prstGeom prst="rect">
            <a:avLst/>
          </a:prstGeom>
        </p:spPr>
        <p:txBody>
          <a:bodyPr wrap="square">
            <a:spAutoFit/>
          </a:bodyPr>
          <a:lstStyle/>
          <a:p>
            <a:r>
              <a:rPr lang="zh-TW" altLang="en-US" sz="2400" dirty="0">
                <a:latin typeface="微軟正黑體" panose="020B0604030504040204" pitchFamily="34" charset="-120"/>
                <a:ea typeface="微軟正黑體" panose="020B0604030504040204" pitchFamily="34" charset="-120"/>
              </a:rPr>
              <a:t>在傳統的控制實驗（即實驗室實驗和現場實驗）中，</a:t>
            </a:r>
            <a:r>
              <a:rPr lang="zh-TW" altLang="en-US" sz="2400" dirty="0">
                <a:solidFill>
                  <a:schemeClr val="accent1">
                    <a:lumMod val="75000"/>
                  </a:schemeClr>
                </a:solidFill>
                <a:latin typeface="微軟正黑體" panose="020B0604030504040204" pitchFamily="34" charset="-120"/>
                <a:ea typeface="微軟正黑體" panose="020B0604030504040204" pitchFamily="34" charset="-120"/>
              </a:rPr>
              <a:t>可以控制變量，可以觀察和分析每個單獨因素的影響</a:t>
            </a:r>
            <a:r>
              <a:rPr lang="zh-TW" altLang="en-US" sz="2400" dirty="0">
                <a:latin typeface="微軟正黑體" panose="020B0604030504040204" pitchFamily="34" charset="-120"/>
                <a:ea typeface="微軟正黑體" panose="020B0604030504040204" pitchFamily="34" charset="-120"/>
              </a:rPr>
              <a:t>。</a:t>
            </a:r>
          </a:p>
        </p:txBody>
      </p:sp>
      <p:cxnSp>
        <p:nvCxnSpPr>
          <p:cNvPr id="8" name="接點: 肘形 7">
            <a:extLst>
              <a:ext uri="{FF2B5EF4-FFF2-40B4-BE49-F238E27FC236}">
                <a16:creationId xmlns:a16="http://schemas.microsoft.com/office/drawing/2014/main" id="{8D62DF92-8EFA-4B48-8B50-2A298B82C273}"/>
              </a:ext>
            </a:extLst>
          </p:cNvPr>
          <p:cNvCxnSpPr>
            <a:cxnSpLocks/>
          </p:cNvCxnSpPr>
          <p:nvPr/>
        </p:nvCxnSpPr>
        <p:spPr>
          <a:xfrm rot="16200000" flipH="1">
            <a:off x="2178427" y="3756214"/>
            <a:ext cx="1102657" cy="726140"/>
          </a:xfrm>
          <a:prstGeom prst="bentConnector3">
            <a:avLst>
              <a:gd name="adj1" fmla="val 60569"/>
            </a:avLst>
          </a:prstGeom>
          <a:ln w="190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6323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53" presetClass="entr" presetSubtype="16"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 calcmode="lin" valueType="num">
                                      <p:cBhvr>
                                        <p:cTn id="10" dur="500" fill="hold"/>
                                        <p:tgtEl>
                                          <p:spTgt spid="8"/>
                                        </p:tgtEl>
                                        <p:attrNameLst>
                                          <p:attrName>ppt_w</p:attrName>
                                        </p:attrNameLst>
                                      </p:cBhvr>
                                      <p:tavLst>
                                        <p:tav tm="0">
                                          <p:val>
                                            <p:fltVal val="0"/>
                                          </p:val>
                                        </p:tav>
                                        <p:tav tm="100000">
                                          <p:val>
                                            <p:strVal val="#ppt_w"/>
                                          </p:val>
                                        </p:tav>
                                      </p:tavLst>
                                    </p:anim>
                                    <p:anim calcmode="lin" valueType="num">
                                      <p:cBhvr>
                                        <p:cTn id="11" dur="500" fill="hold"/>
                                        <p:tgtEl>
                                          <p:spTgt spid="8"/>
                                        </p:tgtEl>
                                        <p:attrNameLst>
                                          <p:attrName>ppt_h</p:attrName>
                                        </p:attrNameLst>
                                      </p:cBhvr>
                                      <p:tavLst>
                                        <p:tav tm="0">
                                          <p:val>
                                            <p:fltVal val="0"/>
                                          </p:val>
                                        </p:tav>
                                        <p:tav tm="100000">
                                          <p:val>
                                            <p:strVal val="#ppt_h"/>
                                          </p:val>
                                        </p:tav>
                                      </p:tavLst>
                                    </p:anim>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30</a:t>
            </a:fld>
            <a:endParaRPr lang="zh-TW" altLang="en-US"/>
          </a:p>
        </p:txBody>
      </p:sp>
      <p:sp>
        <p:nvSpPr>
          <p:cNvPr id="2" name="矩形 1">
            <a:extLst>
              <a:ext uri="{FF2B5EF4-FFF2-40B4-BE49-F238E27FC236}">
                <a16:creationId xmlns:a16="http://schemas.microsoft.com/office/drawing/2014/main" id="{237EB491-A345-457B-A636-93BB133EAE31}"/>
              </a:ext>
            </a:extLst>
          </p:cNvPr>
          <p:cNvSpPr/>
          <p:nvPr/>
        </p:nvSpPr>
        <p:spPr>
          <a:xfrm>
            <a:off x="6598025" y="261285"/>
            <a:ext cx="5325034" cy="3053785"/>
          </a:xfrm>
          <a:prstGeom prst="rect">
            <a:avLst/>
          </a:prstGeom>
        </p:spPr>
        <p:txBody>
          <a:bodyPr wrap="square">
            <a:spAutoFit/>
          </a:bodyPr>
          <a:lstStyle/>
          <a:p>
            <a:pPr marL="285750" indent="-285750">
              <a:lnSpc>
                <a:spcPct val="12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雖然</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良好的出口標誌可視性有助於參與者在環境中識別出口，但對其最終出口選擇沒有顯著影響。</a:t>
            </a:r>
            <a:endParaRPr lang="en-US" altLang="zh-TW" dirty="0">
              <a:solidFill>
                <a:schemeClr val="accent2">
                  <a:lumMod val="75000"/>
                </a:schemeClr>
              </a:solidFill>
              <a:latin typeface="微軟正黑體" panose="020B0604030504040204" pitchFamily="34" charset="-120"/>
              <a:ea typeface="微軟正黑體" panose="020B0604030504040204" pitchFamily="34" charset="-120"/>
            </a:endParaRPr>
          </a:p>
          <a:p>
            <a:pPr marL="285750" indent="-285750">
              <a:lnSpc>
                <a:spcPct val="12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相反，其他行人和方向信息對參與者的最終出口選擇有顯著影響。也就是說，參與者更有可能選擇其他行人已經選擇的出口。這些發現與其他行人對行人出口選擇影響的研究結果一致</a:t>
            </a:r>
            <a:r>
              <a:rPr lang="en-US" altLang="zh-TW" dirty="0"/>
              <a:t> (</a:t>
            </a:r>
            <a:r>
              <a:rPr lang="en-US" altLang="zh-TW" dirty="0" err="1"/>
              <a:t>Kinateder</a:t>
            </a:r>
            <a:r>
              <a:rPr lang="en-US" altLang="zh-TW" dirty="0"/>
              <a:t> et al., 2018, </a:t>
            </a:r>
            <a:r>
              <a:rPr lang="en-US" altLang="zh-TW" dirty="0" err="1"/>
              <a:t>Kinateder</a:t>
            </a:r>
            <a:r>
              <a:rPr lang="en-US" altLang="zh-TW" dirty="0"/>
              <a:t> and Warren, 2016).</a:t>
            </a:r>
            <a:r>
              <a:rPr lang="zh-TW" altLang="en-US" dirty="0">
                <a:solidFill>
                  <a:srgbClr val="2E2E2E"/>
                </a:solidFill>
                <a:latin typeface="微軟正黑體" panose="020B0604030504040204" pitchFamily="34" charset="-120"/>
                <a:ea typeface="微軟正黑體" panose="020B0604030504040204" pitchFamily="34" charset="-120"/>
              </a:rPr>
              <a:t>。此外，</a:t>
            </a:r>
            <a:endParaRPr lang="en-US" altLang="zh-TW" dirty="0">
              <a:solidFill>
                <a:srgbClr val="2E2E2E"/>
              </a:solidFill>
              <a:latin typeface="微軟正黑體" panose="020B0604030504040204" pitchFamily="34" charset="-120"/>
              <a:ea typeface="微軟正黑體" panose="020B0604030504040204" pitchFamily="34" charset="-120"/>
            </a:endParaRPr>
          </a:p>
          <a:p>
            <a:pPr marL="285750" indent="-285750">
              <a:lnSpc>
                <a:spcPct val="120000"/>
              </a:lnSpc>
              <a:buFont typeface="Wingdings" panose="05000000000000000000" pitchFamily="2" charset="2"/>
              <a:buChar char="ü"/>
            </a:pPr>
            <a:endParaRPr lang="en-US" altLang="zh-TW" b="0" i="0" dirty="0">
              <a:solidFill>
                <a:srgbClr val="2E2E2E"/>
              </a:solidFill>
              <a:effectLst/>
              <a:latin typeface="微軟正黑體" panose="020B0604030504040204" pitchFamily="34" charset="-120"/>
              <a:ea typeface="微軟正黑體" panose="020B0604030504040204" pitchFamily="34" charset="-120"/>
            </a:endParaRPr>
          </a:p>
        </p:txBody>
      </p:sp>
      <p:graphicFrame>
        <p:nvGraphicFramePr>
          <p:cNvPr id="10" name="表格 9">
            <a:extLst>
              <a:ext uri="{FF2B5EF4-FFF2-40B4-BE49-F238E27FC236}">
                <a16:creationId xmlns:a16="http://schemas.microsoft.com/office/drawing/2014/main" id="{16F44409-45ED-4038-BF60-AFA9988CA3B7}"/>
              </a:ext>
            </a:extLst>
          </p:cNvPr>
          <p:cNvGraphicFramePr>
            <a:graphicFrameLocks noGrp="1"/>
          </p:cNvGraphicFramePr>
          <p:nvPr>
            <p:extLst>
              <p:ext uri="{D42A27DB-BD31-4B8C-83A1-F6EECF244321}">
                <p14:modId xmlns:p14="http://schemas.microsoft.com/office/powerpoint/2010/main" val="1515516464"/>
              </p:ext>
            </p:extLst>
          </p:nvPr>
        </p:nvGraphicFramePr>
        <p:xfrm>
          <a:off x="268941" y="283697"/>
          <a:ext cx="6329084" cy="2836020"/>
        </p:xfrm>
        <a:graphic>
          <a:graphicData uri="http://schemas.openxmlformats.org/drawingml/2006/table">
            <a:tbl>
              <a:tblPr/>
              <a:tblGrid>
                <a:gridCol w="642974">
                  <a:extLst>
                    <a:ext uri="{9D8B030D-6E8A-4147-A177-3AD203B41FA5}">
                      <a16:colId xmlns:a16="http://schemas.microsoft.com/office/drawing/2014/main" val="3084309259"/>
                    </a:ext>
                  </a:extLst>
                </a:gridCol>
                <a:gridCol w="631790">
                  <a:extLst>
                    <a:ext uri="{9D8B030D-6E8A-4147-A177-3AD203B41FA5}">
                      <a16:colId xmlns:a16="http://schemas.microsoft.com/office/drawing/2014/main" val="76526118"/>
                    </a:ext>
                  </a:extLst>
                </a:gridCol>
                <a:gridCol w="631790">
                  <a:extLst>
                    <a:ext uri="{9D8B030D-6E8A-4147-A177-3AD203B41FA5}">
                      <a16:colId xmlns:a16="http://schemas.microsoft.com/office/drawing/2014/main" val="3547219421"/>
                    </a:ext>
                  </a:extLst>
                </a:gridCol>
                <a:gridCol w="631790">
                  <a:extLst>
                    <a:ext uri="{9D8B030D-6E8A-4147-A177-3AD203B41FA5}">
                      <a16:colId xmlns:a16="http://schemas.microsoft.com/office/drawing/2014/main" val="1218365677"/>
                    </a:ext>
                  </a:extLst>
                </a:gridCol>
                <a:gridCol w="631790">
                  <a:extLst>
                    <a:ext uri="{9D8B030D-6E8A-4147-A177-3AD203B41FA5}">
                      <a16:colId xmlns:a16="http://schemas.microsoft.com/office/drawing/2014/main" val="2708702369"/>
                    </a:ext>
                  </a:extLst>
                </a:gridCol>
                <a:gridCol w="631790">
                  <a:extLst>
                    <a:ext uri="{9D8B030D-6E8A-4147-A177-3AD203B41FA5}">
                      <a16:colId xmlns:a16="http://schemas.microsoft.com/office/drawing/2014/main" val="710956385"/>
                    </a:ext>
                  </a:extLst>
                </a:gridCol>
                <a:gridCol w="631790">
                  <a:extLst>
                    <a:ext uri="{9D8B030D-6E8A-4147-A177-3AD203B41FA5}">
                      <a16:colId xmlns:a16="http://schemas.microsoft.com/office/drawing/2014/main" val="2278273234"/>
                    </a:ext>
                  </a:extLst>
                </a:gridCol>
                <a:gridCol w="631790">
                  <a:extLst>
                    <a:ext uri="{9D8B030D-6E8A-4147-A177-3AD203B41FA5}">
                      <a16:colId xmlns:a16="http://schemas.microsoft.com/office/drawing/2014/main" val="993514485"/>
                    </a:ext>
                  </a:extLst>
                </a:gridCol>
                <a:gridCol w="631790">
                  <a:extLst>
                    <a:ext uri="{9D8B030D-6E8A-4147-A177-3AD203B41FA5}">
                      <a16:colId xmlns:a16="http://schemas.microsoft.com/office/drawing/2014/main" val="1406905361"/>
                    </a:ext>
                  </a:extLst>
                </a:gridCol>
                <a:gridCol w="631790">
                  <a:extLst>
                    <a:ext uri="{9D8B030D-6E8A-4147-A177-3AD203B41FA5}">
                      <a16:colId xmlns:a16="http://schemas.microsoft.com/office/drawing/2014/main" val="919496479"/>
                    </a:ext>
                  </a:extLst>
                </a:gridCol>
              </a:tblGrid>
              <a:tr h="394277">
                <a:tc>
                  <a:txBody>
                    <a:bodyPr/>
                    <a:lstStyle/>
                    <a:p>
                      <a:pPr algn="l"/>
                      <a:endParaRPr lang="zh-TW" altLang="en-US" sz="1200" b="1" dirty="0">
                        <a:effectLst/>
                        <a:latin typeface="微軟正黑體" panose="020B0604030504040204" pitchFamily="34" charset="-120"/>
                        <a:ea typeface="微軟正黑體" panose="020B0604030504040204" pitchFamily="34" charset="-120"/>
                      </a:endParaRP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200" b="1" dirty="0">
                          <a:effectLst/>
                          <a:latin typeface="微軟正黑體" panose="020B0604030504040204" pitchFamily="34" charset="-120"/>
                          <a:ea typeface="微軟正黑體" panose="020B0604030504040204" pitchFamily="34" charset="-120"/>
                        </a:rPr>
                        <a:t>A1</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200" b="1" dirty="0">
                          <a:effectLst/>
                          <a:latin typeface="微軟正黑體" panose="020B0604030504040204" pitchFamily="34" charset="-120"/>
                          <a:ea typeface="微軟正黑體" panose="020B0604030504040204" pitchFamily="34" charset="-120"/>
                        </a:rPr>
                        <a:t>A2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200" b="1" dirty="0">
                          <a:effectLst/>
                          <a:latin typeface="微軟正黑體" panose="020B0604030504040204" pitchFamily="34" charset="-120"/>
                          <a:ea typeface="微軟正黑體" panose="020B0604030504040204" pitchFamily="34" charset="-120"/>
                        </a:rPr>
                        <a:t>B</a:t>
                      </a:r>
                      <a:endParaRPr lang="zh-TW" altLang="en-US" sz="1200" b="1" dirty="0">
                        <a:effectLst/>
                        <a:latin typeface="微軟正黑體" panose="020B0604030504040204" pitchFamily="34" charset="-120"/>
                        <a:ea typeface="微軟正黑體" panose="020B0604030504040204" pitchFamily="34" charset="-120"/>
                      </a:endParaRP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200" b="1">
                          <a:effectLst/>
                          <a:latin typeface="微軟正黑體" panose="020B0604030504040204" pitchFamily="34" charset="-120"/>
                          <a:ea typeface="微軟正黑體" panose="020B0604030504040204" pitchFamily="34" charset="-120"/>
                        </a:rPr>
                        <a:t>C</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200" b="1">
                          <a:effectLst/>
                          <a:latin typeface="微軟正黑體" panose="020B0604030504040204" pitchFamily="34" charset="-120"/>
                          <a:ea typeface="微軟正黑體" panose="020B0604030504040204" pitchFamily="34" charset="-120"/>
                        </a:rPr>
                        <a:t>D</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200" b="1" dirty="0">
                          <a:effectLst/>
                          <a:latin typeface="微軟正黑體" panose="020B0604030504040204" pitchFamily="34" charset="-120"/>
                          <a:ea typeface="微軟正黑體" panose="020B0604030504040204" pitchFamily="34" charset="-120"/>
                        </a:rPr>
                        <a:t>E</a:t>
                      </a:r>
                      <a:endParaRPr lang="zh-TW" altLang="en-US" sz="1200" b="1" dirty="0">
                        <a:effectLst/>
                        <a:latin typeface="微軟正黑體" panose="020B0604030504040204" pitchFamily="34" charset="-120"/>
                        <a:ea typeface="微軟正黑體" panose="020B0604030504040204" pitchFamily="34" charset="-120"/>
                      </a:endParaRP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200" b="1">
                          <a:effectLst/>
                          <a:latin typeface="微軟正黑體" panose="020B0604030504040204" pitchFamily="34" charset="-120"/>
                          <a:ea typeface="微軟正黑體" panose="020B0604030504040204" pitchFamily="34" charset="-120"/>
                        </a:rPr>
                        <a:t>F</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200" b="1">
                          <a:effectLst/>
                          <a:latin typeface="微軟正黑體" panose="020B0604030504040204" pitchFamily="34" charset="-120"/>
                          <a:ea typeface="微軟正黑體" panose="020B0604030504040204" pitchFamily="34" charset="-120"/>
                        </a:rPr>
                        <a:t>G</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zh-TW" altLang="en-US" sz="1200" b="1" dirty="0">
                          <a:effectLst/>
                          <a:latin typeface="微軟正黑體" panose="020B0604030504040204" pitchFamily="34" charset="-120"/>
                          <a:ea typeface="微軟正黑體" panose="020B0604030504040204" pitchFamily="34" charset="-120"/>
                        </a:rPr>
                        <a:t>全部</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777061"/>
                  </a:ext>
                </a:extLst>
              </a:tr>
              <a:tr h="602297">
                <a:tc>
                  <a:txBody>
                    <a:bodyPr/>
                    <a:lstStyle/>
                    <a:p>
                      <a:pPr algn="l"/>
                      <a:r>
                        <a:rPr lang="zh-TW" altLang="en-US" sz="1200" dirty="0">
                          <a:effectLst/>
                          <a:latin typeface="微軟正黑體" panose="020B0604030504040204" pitchFamily="34" charset="-120"/>
                          <a:ea typeface="微軟正黑體" panose="020B0604030504040204" pitchFamily="34" charset="-120"/>
                        </a:rPr>
                        <a:t>無信息</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200" dirty="0">
                          <a:effectLst/>
                          <a:latin typeface="微軟正黑體" panose="020B0604030504040204" pitchFamily="34" charset="-120"/>
                          <a:ea typeface="微軟正黑體" panose="020B0604030504040204" pitchFamily="34" charset="-120"/>
                        </a:rPr>
                        <a:t>6</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(28.57%)</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4</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(19.05%)</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0</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1</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(4.76)</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8</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(38.10)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2</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(9.52)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21</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691366208"/>
                  </a:ext>
                </a:extLst>
              </a:tr>
              <a:tr h="634852">
                <a:tc>
                  <a:txBody>
                    <a:bodyPr/>
                    <a:lstStyle/>
                    <a:p>
                      <a:pPr algn="l"/>
                      <a:r>
                        <a:rPr lang="zh-TW" altLang="en-US" sz="1200" dirty="0">
                          <a:effectLst/>
                          <a:latin typeface="微軟正黑體" panose="020B0604030504040204" pitchFamily="34" charset="-120"/>
                          <a:ea typeface="微軟正黑體" panose="020B0604030504040204" pitchFamily="34" charset="-120"/>
                        </a:rPr>
                        <a:t>出口指示牌</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200">
                          <a:effectLst/>
                          <a:latin typeface="微軟正黑體" panose="020B0604030504040204" pitchFamily="34" charset="-120"/>
                          <a:ea typeface="微軟正黑體" panose="020B0604030504040204" pitchFamily="34" charset="-120"/>
                        </a:rPr>
                        <a:t>5</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5</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0</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5</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5</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5</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(18.52%)</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1</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(3.70%)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1</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(3.70%)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27</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2743133442"/>
                  </a:ext>
                </a:extLst>
              </a:tr>
              <a:tr h="602297">
                <a:tc>
                  <a:txBody>
                    <a:bodyPr/>
                    <a:lstStyle/>
                    <a:p>
                      <a:pPr algn="l"/>
                      <a:r>
                        <a:rPr lang="zh-TW" altLang="en-US" sz="1200" dirty="0">
                          <a:effectLst/>
                          <a:latin typeface="微軟正黑體" panose="020B0604030504040204" pitchFamily="34" charset="-120"/>
                          <a:ea typeface="微軟正黑體" panose="020B0604030504040204" pitchFamily="34" charset="-120"/>
                        </a:rPr>
                        <a:t>方向</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200">
                          <a:effectLst/>
                          <a:latin typeface="微軟正黑體" panose="020B0604030504040204" pitchFamily="34" charset="-120"/>
                          <a:ea typeface="微軟正黑體" panose="020B0604030504040204" pitchFamily="34" charset="-120"/>
                        </a:rPr>
                        <a:t>3</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(15.00%)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5</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(25.00%)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9</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(45.00%)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3</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(15.00%)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0</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0</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20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3884561004"/>
                  </a:ext>
                </a:extLst>
              </a:tr>
              <a:tr h="602297">
                <a:tc>
                  <a:txBody>
                    <a:bodyPr/>
                    <a:lstStyle/>
                    <a:p>
                      <a:pPr algn="l"/>
                      <a:r>
                        <a:rPr lang="zh-TW" altLang="en-US" sz="1200" dirty="0">
                          <a:effectLst/>
                          <a:latin typeface="微軟正黑體" panose="020B0604030504040204" pitchFamily="34" charset="-120"/>
                          <a:ea typeface="微軟正黑體" panose="020B0604030504040204" pitchFamily="34" charset="-120"/>
                        </a:rPr>
                        <a:t>驗證</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TW" sz="1200">
                          <a:effectLst/>
                          <a:latin typeface="微軟正黑體" panose="020B0604030504040204" pitchFamily="34" charset="-120"/>
                          <a:ea typeface="微軟正黑體" panose="020B0604030504040204" pitchFamily="34" charset="-120"/>
                        </a:rPr>
                        <a:t>13</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(50.00%)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0</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10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(38.46%)</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3</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(11.54%)</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a:effectLst/>
                          <a:latin typeface="微軟正黑體" panose="020B0604030504040204" pitchFamily="34" charset="-120"/>
                          <a:ea typeface="微軟正黑體" panose="020B0604030504040204" pitchFamily="34" charset="-120"/>
                        </a:rPr>
                        <a:t>0</a:t>
                      </a:r>
                      <a:br>
                        <a:rPr lang="en-US" altLang="zh-TW" sz="1200">
                          <a:effectLst/>
                          <a:latin typeface="微軟正黑體" panose="020B0604030504040204" pitchFamily="34" charset="-120"/>
                          <a:ea typeface="微軟正黑體" panose="020B0604030504040204" pitchFamily="34" charset="-120"/>
                        </a:rPr>
                      </a:br>
                      <a:r>
                        <a:rPr lang="en-US" altLang="zh-TW" sz="120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0</a:t>
                      </a:r>
                      <a:br>
                        <a:rPr lang="en-US" altLang="zh-TW" sz="1200" dirty="0">
                          <a:effectLst/>
                          <a:latin typeface="微軟正黑體" panose="020B0604030504040204" pitchFamily="34" charset="-120"/>
                          <a:ea typeface="微軟正黑體" panose="020B0604030504040204" pitchFamily="34" charset="-120"/>
                        </a:rPr>
                      </a:br>
                      <a:r>
                        <a:rPr lang="en-US" altLang="zh-TW" sz="1200" dirty="0">
                          <a:effectLst/>
                          <a:latin typeface="微軟正黑體" panose="020B0604030504040204" pitchFamily="34" charset="-120"/>
                          <a:ea typeface="微軟正黑體" panose="020B0604030504040204" pitchFamily="34" charset="-120"/>
                        </a:rPr>
                        <a:t>(0%)</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a:r>
                        <a:rPr lang="en-US" altLang="zh-TW" sz="1200" dirty="0">
                          <a:effectLst/>
                          <a:latin typeface="微軟正黑體" panose="020B0604030504040204" pitchFamily="34" charset="-120"/>
                          <a:ea typeface="微軟正黑體" panose="020B0604030504040204" pitchFamily="34" charset="-120"/>
                        </a:rPr>
                        <a:t>26</a:t>
                      </a:r>
                    </a:p>
                  </a:txBody>
                  <a:tcPr marL="28255" marR="28255" marT="28255" marB="282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2096111947"/>
                  </a:ext>
                </a:extLst>
              </a:tr>
            </a:tbl>
          </a:graphicData>
        </a:graphic>
      </p:graphicFrame>
      <p:sp>
        <p:nvSpPr>
          <p:cNvPr id="3" name="矩形 2">
            <a:extLst>
              <a:ext uri="{FF2B5EF4-FFF2-40B4-BE49-F238E27FC236}">
                <a16:creationId xmlns:a16="http://schemas.microsoft.com/office/drawing/2014/main" id="{A4C2556B-DB74-4869-873D-8D4B8B1783DF}"/>
              </a:ext>
            </a:extLst>
          </p:cNvPr>
          <p:cNvSpPr/>
          <p:nvPr/>
        </p:nvSpPr>
        <p:spPr>
          <a:xfrm>
            <a:off x="-21800" y="3641216"/>
            <a:ext cx="11944859" cy="2215863"/>
          </a:xfrm>
          <a:prstGeom prst="rect">
            <a:avLst/>
          </a:prstGeom>
        </p:spPr>
        <p:txBody>
          <a:bodyPr wrap="square">
            <a:spAutoFit/>
          </a:bodyPr>
          <a:lstStyle/>
          <a:p>
            <a:pPr marL="285750" indent="-285750">
              <a:lnSpc>
                <a:spcPct val="13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為了測試</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不同類型的信息是否顯著影響參與者的出口選擇</a:t>
            </a:r>
            <a:r>
              <a:rPr lang="zh-TW" altLang="en-US" dirty="0">
                <a:solidFill>
                  <a:srgbClr val="2E2E2E"/>
                </a:solidFill>
                <a:latin typeface="微軟正黑體" panose="020B0604030504040204" pitchFamily="34" charset="-120"/>
                <a:ea typeface="微軟正黑體" panose="020B0604030504040204" pitchFamily="34" charset="-120"/>
              </a:rPr>
              <a:t>，進行了</a:t>
            </a:r>
            <a:r>
              <a:rPr lang="en-US" altLang="zh-TW" dirty="0"/>
              <a:t>Fisher-Freeman-Halton exact test </a:t>
            </a:r>
            <a:r>
              <a:rPr lang="zh-TW" altLang="en-US" dirty="0">
                <a:solidFill>
                  <a:srgbClr val="2E2E2E"/>
                </a:solidFill>
                <a:latin typeface="微軟正黑體" panose="020B0604030504040204" pitchFamily="34" charset="-120"/>
                <a:ea typeface="微軟正黑體" panose="020B0604030504040204" pitchFamily="34" charset="-120"/>
              </a:rPr>
              <a:t>。</a:t>
            </a:r>
            <a:endParaRPr lang="en-US" altLang="zh-TW" dirty="0">
              <a:solidFill>
                <a:srgbClr val="2E2E2E"/>
              </a:solidFill>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同時，無信息情景和方向情景之間存在顯著差異（</a:t>
            </a:r>
            <a:r>
              <a:rPr lang="en-US" altLang="zh-TW" dirty="0">
                <a:solidFill>
                  <a:srgbClr val="2E2E2E"/>
                </a:solidFill>
                <a:latin typeface="微軟正黑體" panose="020B0604030504040204" pitchFamily="34" charset="-120"/>
                <a:ea typeface="微軟正黑體" panose="020B0604030504040204" pitchFamily="34" charset="-120"/>
              </a:rPr>
              <a:t>p = 0.013</a:t>
            </a:r>
            <a:r>
              <a:rPr lang="zh-TW" altLang="en-US" dirty="0">
                <a:solidFill>
                  <a:srgbClr val="2E2E2E"/>
                </a:solidFill>
                <a:latin typeface="微軟正黑體" panose="020B0604030504040204" pitchFamily="34" charset="-120"/>
                <a:ea typeface="微軟正黑體" panose="020B0604030504040204" pitchFamily="34" charset="-120"/>
              </a:rPr>
              <a:t>）。然而，</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無信息情景和</a:t>
            </a:r>
            <a:r>
              <a:rPr lang="zh-TW" altLang="en-US" b="1" dirty="0">
                <a:solidFill>
                  <a:schemeClr val="accent2">
                    <a:lumMod val="75000"/>
                  </a:schemeClr>
                </a:solidFill>
                <a:latin typeface="微軟正黑體" panose="020B0604030504040204" pitchFamily="34" charset="-120"/>
                <a:ea typeface="微軟正黑體" panose="020B0604030504040204" pitchFamily="34" charset="-120"/>
              </a:rPr>
              <a:t>出口指示情景</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之間也沒有顯著差異（</a:t>
            </a:r>
            <a:r>
              <a:rPr lang="en-US" altLang="zh-TW" dirty="0">
                <a:solidFill>
                  <a:schemeClr val="accent2">
                    <a:lumMod val="75000"/>
                  </a:schemeClr>
                </a:solidFill>
                <a:latin typeface="微軟正黑體" panose="020B0604030504040204" pitchFamily="34" charset="-120"/>
                <a:ea typeface="微軟正黑體" panose="020B0604030504040204" pitchFamily="34" charset="-120"/>
              </a:rPr>
              <a:t>p = 0.137</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），或</a:t>
            </a:r>
            <a:r>
              <a:rPr lang="zh-TW" altLang="en-US" b="1" dirty="0">
                <a:solidFill>
                  <a:schemeClr val="accent2">
                    <a:lumMod val="75000"/>
                  </a:schemeClr>
                </a:solidFill>
                <a:latin typeface="微軟正黑體" panose="020B0604030504040204" pitchFamily="34" charset="-120"/>
                <a:ea typeface="微軟正黑體" panose="020B0604030504040204" pitchFamily="34" charset="-120"/>
              </a:rPr>
              <a:t>出口指示場景</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和方向場景（</a:t>
            </a:r>
            <a:r>
              <a:rPr lang="en-US" altLang="zh-TW" dirty="0">
                <a:solidFill>
                  <a:schemeClr val="accent2">
                    <a:lumMod val="75000"/>
                  </a:schemeClr>
                </a:solidFill>
                <a:latin typeface="微軟正黑體" panose="020B0604030504040204" pitchFamily="34" charset="-120"/>
                <a:ea typeface="微軟正黑體" panose="020B0604030504040204" pitchFamily="34" charset="-120"/>
              </a:rPr>
              <a:t>p = 0.266</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a:t>
            </a:r>
            <a:r>
              <a:rPr lang="zh-TW" altLang="en-US" dirty="0">
                <a:solidFill>
                  <a:srgbClr val="2E2E2E"/>
                </a:solidFill>
                <a:latin typeface="微軟正黑體" panose="020B0604030504040204" pitchFamily="34" charset="-120"/>
                <a:ea typeface="微軟正黑體" panose="020B0604030504040204" pitchFamily="34" charset="-120"/>
              </a:rPr>
              <a:t>這表明與沒有任何附加信息的場景相比，方向信息和其他行人都對參與者的退出選擇產生了顯著影響。同時，</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出口可見度的提高對最終出口選擇沒有顯著影響</a:t>
            </a:r>
            <a:r>
              <a:rPr lang="zh-TW" altLang="en-US" dirty="0">
                <a:solidFill>
                  <a:srgbClr val="2E2E2E"/>
                </a:solidFill>
                <a:latin typeface="微軟正黑體" panose="020B0604030504040204" pitchFamily="34" charset="-120"/>
                <a:ea typeface="微軟正黑體" panose="020B0604030504040204" pitchFamily="34" charset="-120"/>
              </a:rPr>
              <a:t>。</a:t>
            </a:r>
            <a:endParaRPr lang="en-US" altLang="zh-TW" dirty="0">
              <a:solidFill>
                <a:srgbClr val="2E2E2E"/>
              </a:solidFill>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ü"/>
            </a:pPr>
            <a:r>
              <a:rPr lang="zh-TW" altLang="en-US" dirty="0">
                <a:solidFill>
                  <a:srgbClr val="2E2E2E"/>
                </a:solidFill>
                <a:latin typeface="微軟正黑體" panose="020B0604030504040204" pitchFamily="34" charset="-120"/>
                <a:ea typeface="微軟正黑體" panose="020B0604030504040204" pitchFamily="34" charset="-120"/>
              </a:rPr>
              <a:t>驗證場景中的最終出口選擇與無信息場景（</a:t>
            </a:r>
            <a:r>
              <a:rPr lang="en-US" altLang="zh-TW" dirty="0">
                <a:solidFill>
                  <a:srgbClr val="2E2E2E"/>
                </a:solidFill>
                <a:latin typeface="微軟正黑體" panose="020B0604030504040204" pitchFamily="34" charset="-120"/>
                <a:ea typeface="微軟正黑體" panose="020B0604030504040204" pitchFamily="34" charset="-120"/>
              </a:rPr>
              <a:t>p &lt; 0.001</a:t>
            </a:r>
            <a:r>
              <a:rPr lang="zh-TW" altLang="en-US" dirty="0">
                <a:solidFill>
                  <a:srgbClr val="2E2E2E"/>
                </a:solidFill>
                <a:latin typeface="微軟正黑體" panose="020B0604030504040204" pitchFamily="34" charset="-120"/>
                <a:ea typeface="微軟正黑體" panose="020B0604030504040204" pitchFamily="34" charset="-120"/>
              </a:rPr>
              <a:t>）、出口標誌場景（</a:t>
            </a:r>
            <a:r>
              <a:rPr lang="en-US" altLang="zh-TW" dirty="0">
                <a:solidFill>
                  <a:srgbClr val="2E2E2E"/>
                </a:solidFill>
                <a:latin typeface="微軟正黑體" panose="020B0604030504040204" pitchFamily="34" charset="-120"/>
                <a:ea typeface="微軟正黑體" panose="020B0604030504040204" pitchFamily="34" charset="-120"/>
              </a:rPr>
              <a:t>p = 0.002</a:t>
            </a:r>
            <a:r>
              <a:rPr lang="zh-TW" altLang="en-US" dirty="0">
                <a:solidFill>
                  <a:srgbClr val="2E2E2E"/>
                </a:solidFill>
                <a:latin typeface="微軟正黑體" panose="020B0604030504040204" pitchFamily="34" charset="-120"/>
                <a:ea typeface="微軟正黑體" panose="020B0604030504040204" pitchFamily="34" charset="-120"/>
              </a:rPr>
              <a:t>）和方向場景（</a:t>
            </a:r>
            <a:r>
              <a:rPr lang="en-US" altLang="zh-TW" dirty="0">
                <a:solidFill>
                  <a:srgbClr val="2E2E2E"/>
                </a:solidFill>
                <a:latin typeface="微軟正黑體" panose="020B0604030504040204" pitchFamily="34" charset="-120"/>
                <a:ea typeface="微軟正黑體" panose="020B0604030504040204" pitchFamily="34" charset="-120"/>
              </a:rPr>
              <a:t>p = 0.001</a:t>
            </a:r>
            <a:r>
              <a:rPr lang="zh-TW" altLang="en-US" dirty="0">
                <a:solidFill>
                  <a:srgbClr val="2E2E2E"/>
                </a:solidFill>
                <a:latin typeface="微軟正黑體" panose="020B0604030504040204" pitchFamily="34" charset="-120"/>
                <a:ea typeface="微軟正黑體" panose="020B0604030504040204" pitchFamily="34" charset="-120"/>
              </a:rPr>
              <a:t>）有顯著差異。結果表明，在四種場景中，驗證場景中其他行人的存在和選擇對參與者的最終退出選擇有顯著影響</a:t>
            </a:r>
            <a:endParaRPr lang="en-US" altLang="zh-TW" dirty="0">
              <a:solidFill>
                <a:srgbClr val="2E2E2E"/>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61487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1800" y="1"/>
            <a:ext cx="12213800" cy="1281952"/>
          </a:xfrm>
          <a:solidFill>
            <a:schemeClr val="accent4">
              <a:lumMod val="40000"/>
              <a:lumOff val="60000"/>
            </a:schemeClr>
          </a:solidFill>
        </p:spPr>
        <p:txBody>
          <a:bodyPr>
            <a:normAutofit/>
          </a:bodyPr>
          <a:lstStyle/>
          <a:p>
            <a:r>
              <a:rPr lang="zh-TW" altLang="en-US" dirty="0">
                <a:latin typeface="微軟正黑體" panose="020B0604030504040204" pitchFamily="34" charset="-120"/>
                <a:ea typeface="微軟正黑體" panose="020B0604030504040204" pitchFamily="34" charset="-120"/>
              </a:rPr>
              <a:t>背景</a:t>
            </a:r>
            <a:r>
              <a:rPr lang="en-US" altLang="zh-TW"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使用現場觀察研究疏散期間行人出口選擇行為</a:t>
            </a:r>
            <a:endParaRPr lang="zh-TW" altLang="en-US" sz="2700"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80857" y="1585997"/>
            <a:ext cx="11381982" cy="2233154"/>
          </a:xfrm>
        </p:spPr>
        <p:txBody>
          <a:bodyPr>
            <a:noAutofit/>
          </a:bodyPr>
          <a:lstStyle/>
          <a:p>
            <a:pPr marL="342900" indent="-342900" algn="l">
              <a:lnSpc>
                <a:spcPct val="140000"/>
              </a:lnSpc>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實地觀察是研究現實生活中行人（出口選擇）的傳統方法。實地觀察的目的是</a:t>
            </a:r>
            <a:r>
              <a:rPr lang="zh-TW" altLang="en-US" sz="2200" dirty="0">
                <a:solidFill>
                  <a:schemeClr val="accent1">
                    <a:lumMod val="75000"/>
                  </a:schemeClr>
                </a:solidFill>
                <a:latin typeface="微軟正黑體" panose="020B0604030504040204" pitchFamily="34" charset="-120"/>
                <a:ea typeface="微軟正黑體" panose="020B0604030504040204" pitchFamily="34" charset="-120"/>
              </a:rPr>
              <a:t>盡可能不引人注意地研究行人行為</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Feng et al., 2021</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通常選擇一個有多個出口的空間作為實驗區，並使用數位設備（如攝像機）記錄疏散過程。例如，</a:t>
            </a:r>
            <a:r>
              <a:rPr lang="en-US" altLang="zh-TW" sz="2200" dirty="0">
                <a:latin typeface="微軟正黑體" panose="020B0604030504040204" pitchFamily="34" charset="-120"/>
                <a:ea typeface="微軟正黑體" panose="020B0604030504040204" pitchFamily="34" charset="-120"/>
              </a:rPr>
              <a:t>Proulx, 1995 , Shields and Boyce, 2000 , Galea et al., 2017a , Galea et al., 2017b</a:t>
            </a:r>
            <a:r>
              <a:rPr lang="zh-TW" altLang="en-US" sz="2200" dirty="0">
                <a:latin typeface="微軟正黑體" panose="020B0604030504040204" pitchFamily="34" charset="-120"/>
                <a:ea typeface="微軟正黑體" panose="020B0604030504040204" pitchFamily="34" charset="-120"/>
              </a:rPr>
              <a:t>使用錄影來研究公寓、便利商店和劇院中的行人出口選擇行為。</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這些研究表明，實地觀察可以成為了解現實世界中退出選擇行為的一種有價值的實驗方法，因為</a:t>
            </a:r>
            <a:r>
              <a:rPr lang="zh-TW" altLang="en-US" sz="2200" dirty="0">
                <a:solidFill>
                  <a:schemeClr val="accent1">
                    <a:lumMod val="75000"/>
                  </a:schemeClr>
                </a:solidFill>
                <a:latin typeface="微軟正黑體" panose="020B0604030504040204" pitchFamily="34" charset="-120"/>
                <a:ea typeface="微軟正黑體" panose="020B0604030504040204" pitchFamily="34" charset="-120"/>
              </a:rPr>
              <a:t>行人更可能表現得自然</a:t>
            </a:r>
            <a:r>
              <a:rPr lang="zh-TW" altLang="en-US" sz="2200" dirty="0">
                <a:latin typeface="微軟正黑體" panose="020B0604030504040204" pitchFamily="34" charset="-120"/>
                <a:ea typeface="微軟正黑體" panose="020B0604030504040204" pitchFamily="34" charset="-120"/>
              </a:rPr>
              <a:t>。然而，由於倫理和資金限制，</a:t>
            </a:r>
            <a:r>
              <a:rPr lang="zh-TW" altLang="en-US" sz="2200" dirty="0">
                <a:solidFill>
                  <a:schemeClr val="accent1">
                    <a:lumMod val="75000"/>
                  </a:schemeClr>
                </a:solidFill>
                <a:latin typeface="微軟正黑體" panose="020B0604030504040204" pitchFamily="34" charset="-120"/>
                <a:ea typeface="微軟正黑體" panose="020B0604030504040204" pitchFamily="34" charset="-120"/>
              </a:rPr>
              <a:t>現場實驗的變量難以控制，疏散演習也不能完全現實</a:t>
            </a:r>
            <a:r>
              <a:rPr lang="zh-TW" altLang="en-US" sz="2200" dirty="0">
                <a:latin typeface="微軟正黑體" panose="020B0604030504040204" pitchFamily="34" charset="-120"/>
                <a:ea typeface="微軟正黑體" panose="020B0604030504040204" pitchFamily="34" charset="-120"/>
              </a:rPr>
              <a:t>。因此，研究人員很難建立現場觀察來調查外部變量（例如，標誌）如何影響疏散期間行人出口選擇行為。</a:t>
            </a:r>
            <a:endParaRPr lang="en-US" altLang="zh-TW" sz="2200"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4</a:t>
            </a:fld>
            <a:endParaRPr lang="zh-TW" altLang="en-US"/>
          </a:p>
        </p:txBody>
      </p:sp>
    </p:spTree>
    <p:extLst>
      <p:ext uri="{BB962C8B-B14F-4D97-AF65-F5344CB8AC3E}">
        <p14:creationId xmlns:p14="http://schemas.microsoft.com/office/powerpoint/2010/main" val="3925499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0" y="0"/>
            <a:ext cx="12213800" cy="1102659"/>
          </a:xfrm>
          <a:solidFill>
            <a:schemeClr val="accent4">
              <a:lumMod val="40000"/>
              <a:lumOff val="60000"/>
            </a:schemeClr>
          </a:solidFill>
        </p:spPr>
        <p:txBody>
          <a:bodyPr>
            <a:normAutofit/>
          </a:bodyPr>
          <a:lstStyle/>
          <a:p>
            <a:r>
              <a:rPr lang="zh-TW" altLang="en-US" dirty="0">
                <a:latin typeface="微軟正黑體" panose="020B0604030504040204" pitchFamily="34" charset="-120"/>
                <a:ea typeface="微軟正黑體" panose="020B0604030504040204" pitchFamily="34" charset="-120"/>
              </a:rPr>
              <a:t>背景</a:t>
            </a:r>
            <a:r>
              <a:rPr lang="en-US" altLang="zh-TW"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使用 </a:t>
            </a:r>
            <a:r>
              <a:rPr lang="en-US" altLang="zh-TW" sz="2400" dirty="0">
                <a:latin typeface="微軟正黑體" panose="020B0604030504040204" pitchFamily="34" charset="-120"/>
                <a:ea typeface="微軟正黑體" panose="020B0604030504040204" pitchFamily="34" charset="-120"/>
              </a:rPr>
              <a:t>VR </a:t>
            </a:r>
            <a:r>
              <a:rPr lang="zh-TW" altLang="en-US" sz="2400" dirty="0">
                <a:latin typeface="微軟正黑體" panose="020B0604030504040204" pitchFamily="34" charset="-120"/>
                <a:ea typeface="微軟正黑體" panose="020B0604030504040204" pitchFamily="34" charset="-120"/>
              </a:rPr>
              <a:t>實驗研究疏散期間行人出口選擇行為</a:t>
            </a:r>
            <a:endParaRPr lang="zh-TW" altLang="en-US" sz="2700"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15909" y="1653046"/>
            <a:ext cx="11381982" cy="2233154"/>
          </a:xfrm>
        </p:spPr>
        <p:txBody>
          <a:bodyPr>
            <a:noAutofit/>
          </a:bodyPr>
          <a:lstStyle/>
          <a:p>
            <a:pPr marL="342900" indent="-342900" algn="l">
              <a:lnSpc>
                <a:spcPct val="114000"/>
              </a:lnSpc>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借助 </a:t>
            </a:r>
            <a:r>
              <a:rPr lang="en-US" altLang="zh-TW" sz="2200" dirty="0">
                <a:latin typeface="微軟正黑體" panose="020B0604030504040204" pitchFamily="34" charset="-120"/>
                <a:ea typeface="微軟正黑體" panose="020B0604030504040204" pitchFamily="34" charset="-120"/>
              </a:rPr>
              <a:t>VR</a:t>
            </a:r>
            <a:r>
              <a:rPr lang="zh-TW" altLang="en-US" sz="2200" dirty="0">
                <a:latin typeface="微軟正黑體" panose="020B0604030504040204" pitchFamily="34" charset="-120"/>
                <a:ea typeface="微軟正黑體" panose="020B0604030504040204" pitchFamily="34" charset="-120"/>
              </a:rPr>
              <a:t>，可以在身臨其境的虛擬環境中安全地研究參與者在緊急情況下的行為，而不會面臨健康風險（例如，火災和煙霧）。同時，</a:t>
            </a:r>
            <a:r>
              <a:rPr lang="en-US" altLang="zh-TW" sz="2200" dirty="0">
                <a:latin typeface="微軟正黑體" panose="020B0604030504040204" pitchFamily="34" charset="-120"/>
                <a:ea typeface="微軟正黑體" panose="020B0604030504040204" pitchFamily="34" charset="-120"/>
              </a:rPr>
              <a:t>VR </a:t>
            </a:r>
            <a:r>
              <a:rPr lang="zh-TW" altLang="en-US" sz="2200" dirty="0">
                <a:latin typeface="微軟正黑體" panose="020B0604030504040204" pitchFamily="34" charset="-120"/>
                <a:ea typeface="微軟正黑體" panose="020B0604030504040204" pitchFamily="34" charset="-120"/>
              </a:rPr>
              <a:t>允許研究人員輕鬆建構和更改虛擬場景，因此可以通過高實驗控制研究許多可能影響行人行為的可能因素（</a:t>
            </a:r>
            <a:r>
              <a:rPr lang="en-US" altLang="zh-TW" sz="2200" dirty="0">
                <a:latin typeface="微軟正黑體" panose="020B0604030504040204" pitchFamily="34" charset="-120"/>
                <a:ea typeface="微軟正黑體" panose="020B0604030504040204" pitchFamily="34" charset="-120"/>
              </a:rPr>
              <a:t>Feng et al., 2021</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14000"/>
              </a:lnSpc>
              <a:buFont typeface="Arial" panose="020B0604020202020204" pitchFamily="34" charset="0"/>
              <a:buChar char="•"/>
            </a:pPr>
            <a:r>
              <a:rPr lang="en-US" altLang="zh-TW" sz="2200" dirty="0"/>
              <a:t>Ronchi et al. (2016) </a:t>
            </a:r>
            <a:r>
              <a:rPr lang="zh-TW" altLang="en-US" sz="2200" dirty="0">
                <a:latin typeface="微軟正黑體" panose="020B0604030504040204" pitchFamily="34" charset="-120"/>
                <a:ea typeface="微軟正黑體" panose="020B0604030504040204" pitchFamily="34" charset="-120"/>
              </a:rPr>
              <a:t>研究了公路隧道疏散過程中不同照明條件的影響</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14000"/>
              </a:lnSpc>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在其他研究中，</a:t>
            </a:r>
            <a:r>
              <a:rPr lang="en-US" altLang="zh-TW" sz="2200" dirty="0">
                <a:latin typeface="微軟正黑體" panose="020B0604030504040204" pitchFamily="34" charset="-120"/>
                <a:ea typeface="微軟正黑體" panose="020B0604030504040204" pitchFamily="34" charset="-120"/>
              </a:rPr>
              <a:t> </a:t>
            </a:r>
            <a:r>
              <a:rPr lang="en-US" altLang="zh-TW" sz="2200" dirty="0"/>
              <a:t>Duarte et al. (2014) </a:t>
            </a:r>
            <a:r>
              <a:rPr lang="zh-TW" altLang="en-US" sz="2200" dirty="0">
                <a:latin typeface="微軟正黑體" panose="020B0604030504040204" pitchFamily="34" charset="-120"/>
                <a:ea typeface="微軟正黑體" panose="020B0604030504040204" pitchFamily="34" charset="-120"/>
              </a:rPr>
              <a:t>使用 </a:t>
            </a:r>
            <a:r>
              <a:rPr lang="en-US" altLang="zh-TW" sz="2200" dirty="0">
                <a:latin typeface="微軟正黑體" panose="020B0604030504040204" pitchFamily="34" charset="-120"/>
                <a:ea typeface="微軟正黑體" panose="020B0604030504040204" pitchFamily="34" charset="-120"/>
              </a:rPr>
              <a:t>HMD </a:t>
            </a:r>
            <a:r>
              <a:rPr lang="zh-TW" altLang="en-US" sz="2200" dirty="0">
                <a:latin typeface="微軟正黑體" panose="020B0604030504040204" pitchFamily="34" charset="-120"/>
                <a:ea typeface="微軟正黑體" panose="020B0604030504040204" pitchFamily="34" charset="-120"/>
              </a:rPr>
              <a:t>設備和操縱桿研究了緊急出口期間出口標誌中的動態特徵如何影響行人出口行為</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14000"/>
              </a:lnSpc>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這些研究表明，雖然已經調查了疏散期間行人行為的某些方面，但很少有研究驗證 </a:t>
            </a:r>
            <a:r>
              <a:rPr lang="en-US" altLang="zh-TW" sz="2200" dirty="0">
                <a:latin typeface="微軟正黑體" panose="020B0604030504040204" pitchFamily="34" charset="-120"/>
                <a:ea typeface="微軟正黑體" panose="020B0604030504040204" pitchFamily="34" charset="-120"/>
              </a:rPr>
              <a:t>VR </a:t>
            </a:r>
            <a:r>
              <a:rPr lang="zh-TW" altLang="en-US" sz="2200" dirty="0">
                <a:latin typeface="微軟正黑體" panose="020B0604030504040204" pitchFamily="34" charset="-120"/>
                <a:ea typeface="微軟正黑體" panose="020B0604030504040204" pitchFamily="34" charset="-120"/>
              </a:rPr>
              <a:t>研究方法。也就是說，</a:t>
            </a:r>
            <a:r>
              <a:rPr lang="zh-TW" altLang="en-US" sz="2200" b="1" dirty="0">
                <a:solidFill>
                  <a:schemeClr val="accent1">
                    <a:lumMod val="75000"/>
                  </a:schemeClr>
                </a:solidFill>
                <a:latin typeface="微軟正黑體" panose="020B0604030504040204" pitchFamily="34" charset="-120"/>
                <a:ea typeface="微軟正黑體" panose="020B0604030504040204" pitchFamily="34" charset="-120"/>
              </a:rPr>
              <a:t>很少有研究比較 </a:t>
            </a:r>
            <a:r>
              <a:rPr lang="en-US" altLang="zh-TW" sz="2200" b="1" dirty="0">
                <a:solidFill>
                  <a:schemeClr val="accent1">
                    <a:lumMod val="75000"/>
                  </a:schemeClr>
                </a:solidFill>
                <a:latin typeface="微軟正黑體" panose="020B0604030504040204" pitchFamily="34" charset="-120"/>
                <a:ea typeface="微軟正黑體" panose="020B0604030504040204" pitchFamily="34" charset="-120"/>
              </a:rPr>
              <a:t>VR </a:t>
            </a:r>
            <a:r>
              <a:rPr lang="zh-TW" altLang="en-US" sz="2200" b="1" dirty="0">
                <a:solidFill>
                  <a:schemeClr val="accent1">
                    <a:lumMod val="75000"/>
                  </a:schemeClr>
                </a:solidFill>
                <a:latin typeface="微軟正黑體" panose="020B0604030504040204" pitchFamily="34" charset="-120"/>
                <a:ea typeface="微軟正黑體" panose="020B0604030504040204" pitchFamily="34" charset="-120"/>
              </a:rPr>
              <a:t>和現實生活中的行人行為</a:t>
            </a:r>
            <a:r>
              <a:rPr lang="zh-TW" altLang="en-US" sz="2200" dirty="0">
                <a:latin typeface="微軟正黑體" panose="020B0604030504040204" pitchFamily="34" charset="-120"/>
                <a:ea typeface="微軟正黑體" panose="020B0604030504040204" pitchFamily="34" charset="-120"/>
              </a:rPr>
              <a:t>。例如，</a:t>
            </a:r>
            <a:r>
              <a:rPr lang="en-US" altLang="zh-TW" sz="2200" dirty="0" err="1">
                <a:latin typeface="微軟正黑體" panose="020B0604030504040204" pitchFamily="34" charset="-120"/>
                <a:ea typeface="微軟正黑體" panose="020B0604030504040204" pitchFamily="34" charset="-120"/>
              </a:rPr>
              <a:t>Kobes</a:t>
            </a:r>
            <a:r>
              <a:rPr lang="en-US" altLang="zh-TW" sz="2200" dirty="0">
                <a:latin typeface="微軟正黑體" panose="020B0604030504040204" pitchFamily="34" charset="-120"/>
                <a:ea typeface="微軟正黑體" panose="020B0604030504040204" pitchFamily="34" charset="-120"/>
              </a:rPr>
              <a:t> et al. (2010a)</a:t>
            </a:r>
            <a:r>
              <a:rPr lang="zh-TW" altLang="en-US" sz="2200" dirty="0">
                <a:latin typeface="微軟正黑體" panose="020B0604030504040204" pitchFamily="34" charset="-120"/>
                <a:ea typeface="微軟正黑體" panose="020B0604030504040204" pitchFamily="34" charset="-120"/>
              </a:rPr>
              <a:t>比較了現實酒店和虛擬酒店中的行人疏散行為。隨後，</a:t>
            </a:r>
            <a:r>
              <a:rPr lang="en-US" altLang="zh-TW" sz="2200" dirty="0" err="1">
                <a:latin typeface="微軟正黑體" panose="020B0604030504040204" pitchFamily="34" charset="-120"/>
                <a:ea typeface="微軟正黑體" panose="020B0604030504040204" pitchFamily="34" charset="-120"/>
              </a:rPr>
              <a:t>Kinateder</a:t>
            </a:r>
            <a:r>
              <a:rPr lang="en-US" altLang="zh-TW" sz="2200" dirty="0">
                <a:latin typeface="微軟正黑體" panose="020B0604030504040204" pitchFamily="34" charset="-120"/>
                <a:ea typeface="微軟正黑體" panose="020B0604030504040204" pitchFamily="34" charset="-120"/>
              </a:rPr>
              <a:t> and Warren (2016)</a:t>
            </a:r>
            <a:r>
              <a:rPr lang="zh-TW" altLang="en-US" sz="2200" dirty="0">
                <a:latin typeface="微軟正黑體" panose="020B0604030504040204" pitchFamily="34" charset="-120"/>
                <a:ea typeface="微軟正黑體" panose="020B0604030504040204" pitchFamily="34" charset="-120"/>
              </a:rPr>
              <a:t>比較了真實和虛擬環境中的行人出口選擇行為；以建立 </a:t>
            </a:r>
            <a:r>
              <a:rPr lang="en-US" altLang="zh-TW" sz="2200" dirty="0">
                <a:latin typeface="微軟正黑體" panose="020B0604030504040204" pitchFamily="34" charset="-120"/>
                <a:ea typeface="微軟正黑體" panose="020B0604030504040204" pitchFamily="34" charset="-120"/>
              </a:rPr>
              <a:t>VR </a:t>
            </a:r>
            <a:r>
              <a:rPr lang="zh-TW" altLang="en-US" sz="2200" dirty="0">
                <a:latin typeface="微軟正黑體" panose="020B0604030504040204" pitchFamily="34" charset="-120"/>
                <a:ea typeface="微軟正黑體" panose="020B0604030504040204" pitchFamily="34" charset="-120"/>
              </a:rPr>
              <a:t>的生態效度。</a:t>
            </a:r>
            <a:endParaRPr lang="en-US" altLang="zh-TW" sz="2200"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5</a:t>
            </a:fld>
            <a:endParaRPr lang="zh-TW" altLang="en-US"/>
          </a:p>
        </p:txBody>
      </p:sp>
    </p:spTree>
    <p:extLst>
      <p:ext uri="{BB962C8B-B14F-4D97-AF65-F5344CB8AC3E}">
        <p14:creationId xmlns:p14="http://schemas.microsoft.com/office/powerpoint/2010/main" val="981045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5380672" cy="1096701"/>
          </a:xfrm>
        </p:spPr>
        <p:txBody>
          <a:bodyPr>
            <a:normAutofit/>
          </a:bodyPr>
          <a:lstStyle/>
          <a:p>
            <a:r>
              <a:rPr lang="zh-TW" altLang="en-US" dirty="0">
                <a:latin typeface="微軟正黑體" panose="020B0604030504040204" pitchFamily="34" charset="-120"/>
                <a:ea typeface="微軟正黑體" panose="020B0604030504040204" pitchFamily="34" charset="-120"/>
              </a:rPr>
              <a:t>實驗方法</a:t>
            </a:r>
          </a:p>
        </p:txBody>
      </p:sp>
      <p:sp>
        <p:nvSpPr>
          <p:cNvPr id="3" name="副標題 2"/>
          <p:cNvSpPr>
            <a:spLocks noGrp="1"/>
          </p:cNvSpPr>
          <p:nvPr>
            <p:ph type="subTitle" idx="1"/>
          </p:nvPr>
        </p:nvSpPr>
        <p:spPr>
          <a:xfrm>
            <a:off x="1020775" y="1751036"/>
            <a:ext cx="9863579"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為了實現本研究的第一個目標，進行了兩個實驗來研究</a:t>
            </a:r>
            <a:r>
              <a:rPr lang="zh-TW" altLang="en-US" dirty="0">
                <a:solidFill>
                  <a:schemeClr val="accent1">
                    <a:lumMod val="75000"/>
                  </a:schemeClr>
                </a:solidFill>
                <a:latin typeface="微軟正黑體" panose="020B0604030504040204" pitchFamily="34" charset="-120"/>
                <a:ea typeface="微軟正黑體" panose="020B0604030504040204" pitchFamily="34" charset="-120"/>
              </a:rPr>
              <a:t>行人在面對現實環境或虛擬環境時疏散過程中的出口選擇行為</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為了實現第二個目標，我們在 </a:t>
            </a:r>
            <a:r>
              <a:rPr lang="en-US" altLang="zh-TW" dirty="0">
                <a:solidFill>
                  <a:schemeClr val="accent1">
                    <a:lumMod val="75000"/>
                  </a:schemeClr>
                </a:solidFill>
                <a:latin typeface="微軟正黑體" panose="020B0604030504040204" pitchFamily="34" charset="-120"/>
                <a:ea typeface="微軟正黑體" panose="020B0604030504040204" pitchFamily="34" charset="-120"/>
              </a:rPr>
              <a:t>VR </a:t>
            </a:r>
            <a:r>
              <a:rPr lang="zh-TW" altLang="en-US" dirty="0">
                <a:solidFill>
                  <a:schemeClr val="accent1">
                    <a:lumMod val="75000"/>
                  </a:schemeClr>
                </a:solidFill>
                <a:latin typeface="微軟正黑體" panose="020B0604030504040204" pitchFamily="34" charset="-120"/>
                <a:ea typeface="微軟正黑體" panose="020B0604030504040204" pitchFamily="34" charset="-120"/>
              </a:rPr>
              <a:t>實驗中比較了不同類型信息場景之間退出選擇的共通性和差異</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6</a:t>
            </a:fld>
            <a:endParaRPr lang="zh-TW" altLang="en-US"/>
          </a:p>
        </p:txBody>
      </p:sp>
    </p:spTree>
    <p:extLst>
      <p:ext uri="{BB962C8B-B14F-4D97-AF65-F5344CB8AC3E}">
        <p14:creationId xmlns:p14="http://schemas.microsoft.com/office/powerpoint/2010/main" val="2304979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7281189" cy="1096701"/>
          </a:xfrm>
        </p:spPr>
        <p:txBody>
          <a:bodyPr>
            <a:normAutofit/>
          </a:bodyPr>
          <a:lstStyle/>
          <a:p>
            <a:r>
              <a:rPr lang="zh-TW" altLang="en-US" dirty="0">
                <a:latin typeface="微軟正黑體" panose="020B0604030504040204" pitchFamily="34" charset="-120"/>
                <a:ea typeface="微軟正黑體" panose="020B0604030504040204" pitchFamily="34" charset="-120"/>
              </a:rPr>
              <a:t>實驗方法  </a:t>
            </a:r>
            <a:r>
              <a:rPr lang="en-US" altLang="zh-TW" sz="2400" dirty="0">
                <a:latin typeface="微軟正黑體" panose="020B0604030504040204" pitchFamily="34" charset="-120"/>
                <a:ea typeface="微軟正黑體" panose="020B0604030504040204" pitchFamily="34" charset="-120"/>
              </a:rPr>
              <a:t>3.1 </a:t>
            </a:r>
            <a:r>
              <a:rPr lang="zh-TW" altLang="en-US" sz="2400" dirty="0">
                <a:latin typeface="微軟正黑體" panose="020B0604030504040204" pitchFamily="34" charset="-120"/>
                <a:ea typeface="微軟正黑體" panose="020B0604030504040204" pitchFamily="34" charset="-120"/>
              </a:rPr>
              <a:t>現場疏散實驗</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688434" y="1752146"/>
            <a:ext cx="10463660"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影片是在 </a:t>
            </a:r>
            <a:r>
              <a:rPr lang="en-US" altLang="zh-TW" dirty="0">
                <a:latin typeface="微軟正黑體" panose="020B0604030504040204" pitchFamily="34" charset="-120"/>
                <a:ea typeface="微軟正黑體" panose="020B0604030504040204" pitchFamily="34" charset="-120"/>
              </a:rPr>
              <a:t>2017 </a:t>
            </a:r>
            <a:r>
              <a:rPr lang="zh-TW" altLang="en-US" dirty="0">
                <a:latin typeface="微軟正黑體" panose="020B0604030504040204" pitchFamily="34" charset="-120"/>
                <a:ea typeface="微軟正黑體" panose="020B0604030504040204" pitchFamily="34" charset="-120"/>
              </a:rPr>
              <a:t>年 </a:t>
            </a:r>
            <a:r>
              <a:rPr lang="en-US" altLang="zh-TW" dirty="0">
                <a:latin typeface="微軟正黑體" panose="020B0604030504040204" pitchFamily="34" charset="-120"/>
                <a:ea typeface="微軟正黑體" panose="020B0604030504040204" pitchFamily="34" charset="-120"/>
              </a:rPr>
              <a:t>11 </a:t>
            </a:r>
            <a:r>
              <a:rPr lang="zh-TW" altLang="en-US" dirty="0">
                <a:latin typeface="微軟正黑體" panose="020B0604030504040204" pitchFamily="34" charset="-120"/>
                <a:ea typeface="微軟正黑體" panose="020B0604030504040204" pitchFamily="34" charset="-120"/>
              </a:rPr>
              <a:t>月 </a:t>
            </a:r>
            <a:r>
              <a:rPr lang="en-US" altLang="zh-TW" dirty="0">
                <a:latin typeface="微軟正黑體" panose="020B0604030504040204" pitchFamily="34" charset="-120"/>
                <a:ea typeface="微軟正黑體" panose="020B0604030504040204" pitchFamily="34" charset="-120"/>
              </a:rPr>
              <a:t>23 </a:t>
            </a:r>
            <a:r>
              <a:rPr lang="zh-TW" altLang="en-US" dirty="0">
                <a:latin typeface="微軟正黑體" panose="020B0604030504040204" pitchFamily="34" charset="-120"/>
                <a:ea typeface="微軟正黑體" panose="020B0604030504040204" pitchFamily="34" charset="-120"/>
              </a:rPr>
              <a:t>日進行的一次突發疏散演習中拍攝的</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目的是評估學生和工作人員對警報的反應。因此，疏散演習不需要人類研究倫理委員會 </a:t>
            </a:r>
            <a:r>
              <a:rPr lang="en-US" altLang="zh-TW" dirty="0">
                <a:latin typeface="微軟正黑體" panose="020B0604030504040204" pitchFamily="34" charset="-120"/>
                <a:ea typeface="微軟正黑體" panose="020B0604030504040204" pitchFamily="34" charset="-120"/>
              </a:rPr>
              <a:t>(HREC) </a:t>
            </a:r>
            <a:r>
              <a:rPr lang="zh-TW" altLang="en-US" dirty="0">
                <a:latin typeface="微軟正黑體" panose="020B0604030504040204" pitchFamily="34" charset="-120"/>
                <a:ea typeface="微軟正黑體" panose="020B0604030504040204" pitchFamily="34" charset="-120"/>
              </a:rPr>
              <a:t>檢查。</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作為 </a:t>
            </a:r>
            <a:r>
              <a:rPr lang="en-US" altLang="zh-TW" dirty="0">
                <a:latin typeface="微軟正黑體" panose="020B0604030504040204" pitchFamily="34" charset="-120"/>
                <a:ea typeface="微軟正黑體" panose="020B0604030504040204" pitchFamily="34" charset="-120"/>
              </a:rPr>
              <a:t>VR </a:t>
            </a:r>
            <a:r>
              <a:rPr lang="zh-TW" altLang="en-US" dirty="0">
                <a:latin typeface="微軟正黑體" panose="020B0604030504040204" pitchFamily="34" charset="-120"/>
                <a:ea typeface="微軟正黑體" panose="020B0604030504040204" pitchFamily="34" charset="-120"/>
              </a:rPr>
              <a:t>實驗評估的一部分，</a:t>
            </a:r>
            <a:r>
              <a:rPr lang="en-US" altLang="zh-TW" dirty="0">
                <a:latin typeface="微軟正黑體" panose="020B0604030504040204" pitchFamily="34" charset="-120"/>
                <a:ea typeface="微軟正黑體" panose="020B0604030504040204" pitchFamily="34" charset="-120"/>
              </a:rPr>
              <a:t>HREC </a:t>
            </a:r>
            <a:r>
              <a:rPr lang="zh-TW" altLang="en-US" dirty="0">
                <a:latin typeface="微軟正黑體" panose="020B0604030504040204" pitchFamily="34" charset="-120"/>
                <a:ea typeface="微軟正黑體" panose="020B0604030504040204" pitchFamily="34" charset="-120"/>
              </a:rPr>
              <a:t>評估了 </a:t>
            </a:r>
            <a:r>
              <a:rPr lang="en-US" altLang="zh-TW" dirty="0">
                <a:latin typeface="微軟正黑體" panose="020B0604030504040204" pitchFamily="34" charset="-120"/>
                <a:ea typeface="微軟正黑體" panose="020B0604030504040204" pitchFamily="34" charset="-120"/>
              </a:rPr>
              <a:t>VR </a:t>
            </a:r>
            <a:r>
              <a:rPr lang="zh-TW" altLang="en-US" dirty="0">
                <a:latin typeface="微軟正黑體" panose="020B0604030504040204" pitchFamily="34" charset="-120"/>
                <a:ea typeface="微軟正黑體" panose="020B0604030504040204" pitchFamily="34" charset="-120"/>
              </a:rPr>
              <a:t>實驗影片的後續使用。</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4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建築學院的 </a:t>
            </a:r>
            <a:r>
              <a:rPr lang="en-US" altLang="zh-TW" dirty="0">
                <a:latin typeface="微軟正黑體" panose="020B0604030504040204" pitchFamily="34" charset="-120"/>
                <a:ea typeface="微軟正黑體" panose="020B0604030504040204" pitchFamily="34" charset="-120"/>
              </a:rPr>
              <a:t>13 </a:t>
            </a:r>
            <a:r>
              <a:rPr lang="zh-TW" altLang="en-US" dirty="0">
                <a:latin typeface="微軟正黑體" panose="020B0604030504040204" pitchFamily="34" charset="-120"/>
                <a:ea typeface="微軟正黑體" panose="020B0604030504040204" pitchFamily="34" charset="-120"/>
              </a:rPr>
              <a:t>名女性 </a:t>
            </a:r>
            <a:r>
              <a:rPr lang="en-US" altLang="zh-TW" dirty="0">
                <a:latin typeface="微軟正黑體" panose="020B0604030504040204" pitchFamily="34" charset="-120"/>
                <a:ea typeface="微軟正黑體" panose="020B0604030504040204" pitchFamily="34" charset="-120"/>
              </a:rPr>
              <a:t>(54%) </a:t>
            </a:r>
            <a:r>
              <a:rPr lang="zh-TW" altLang="en-US" dirty="0">
                <a:latin typeface="微軟正黑體" panose="020B0604030504040204" pitchFamily="34" charset="-120"/>
                <a:ea typeface="微軟正黑體" panose="020B0604030504040204" pitchFamily="34" charset="-120"/>
              </a:rPr>
              <a:t>和 </a:t>
            </a:r>
            <a:r>
              <a:rPr lang="en-US" altLang="zh-TW" dirty="0">
                <a:latin typeface="微軟正黑體" panose="020B0604030504040204" pitchFamily="34" charset="-120"/>
                <a:ea typeface="微軟正黑體" panose="020B0604030504040204" pitchFamily="34" charset="-120"/>
              </a:rPr>
              <a:t>11 </a:t>
            </a:r>
            <a:r>
              <a:rPr lang="zh-TW" altLang="en-US" dirty="0">
                <a:latin typeface="微軟正黑體" panose="020B0604030504040204" pitchFamily="34" charset="-120"/>
                <a:ea typeface="微軟正黑體" panose="020B0604030504040204" pitchFamily="34" charset="-120"/>
              </a:rPr>
              <a:t>名男性 </a:t>
            </a:r>
            <a:r>
              <a:rPr lang="en-US" altLang="zh-TW" dirty="0">
                <a:latin typeface="微軟正黑體" panose="020B0604030504040204" pitchFamily="34" charset="-120"/>
                <a:ea typeface="微軟正黑體" panose="020B0604030504040204" pitchFamily="34" charset="-120"/>
              </a:rPr>
              <a:t>(46%) </a:t>
            </a:r>
            <a:r>
              <a:rPr lang="zh-TW" altLang="en-US" dirty="0">
                <a:latin typeface="微軟正黑體" panose="020B0604030504040204" pitchFamily="34" charset="-120"/>
                <a:ea typeface="微軟正黑體" panose="020B0604030504040204" pitchFamily="34" charset="-120"/>
              </a:rPr>
              <a:t>學生。均為學士或碩士研究生</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4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因此參與者的年齡分佈在</a:t>
            </a:r>
            <a:r>
              <a:rPr lang="en-US" altLang="zh-TW" dirty="0">
                <a:latin typeface="微軟正黑體" panose="020B0604030504040204" pitchFamily="34" charset="-120"/>
                <a:ea typeface="微軟正黑體" panose="020B0604030504040204" pitchFamily="34" charset="-120"/>
              </a:rPr>
              <a:t>21~25</a:t>
            </a:r>
            <a:r>
              <a:rPr lang="zh-TW" altLang="en-US" dirty="0">
                <a:latin typeface="微軟正黑體" panose="020B0604030504040204" pitchFamily="34" charset="-120"/>
                <a:ea typeface="微軟正黑體" panose="020B0604030504040204" pitchFamily="34" charset="-120"/>
              </a:rPr>
              <a:t>歲之間。考慮到工作室是學生進行作業的房間，參與現場疏散演練的人對建築結構比較熟悉。</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7</a:t>
            </a:fld>
            <a:endParaRPr lang="zh-TW" altLang="en-US"/>
          </a:p>
        </p:txBody>
      </p:sp>
    </p:spTree>
    <p:extLst>
      <p:ext uri="{BB962C8B-B14F-4D97-AF65-F5344CB8AC3E}">
        <p14:creationId xmlns:p14="http://schemas.microsoft.com/office/powerpoint/2010/main" val="4167527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487051" y="0"/>
            <a:ext cx="7281189" cy="1096701"/>
          </a:xfrm>
        </p:spPr>
        <p:txBody>
          <a:bodyPr>
            <a:normAutofit/>
          </a:bodyPr>
          <a:lstStyle/>
          <a:p>
            <a:r>
              <a:rPr lang="zh-TW" altLang="en-US" dirty="0">
                <a:latin typeface="微軟正黑體" panose="020B0604030504040204" pitchFamily="34" charset="-120"/>
                <a:ea typeface="微軟正黑體" panose="020B0604030504040204" pitchFamily="34" charset="-120"/>
              </a:rPr>
              <a:t>實驗方法  </a:t>
            </a:r>
            <a:r>
              <a:rPr lang="en-US" altLang="zh-TW" sz="2400" dirty="0">
                <a:latin typeface="微軟正黑體" panose="020B0604030504040204" pitchFamily="34" charset="-120"/>
                <a:ea typeface="微軟正黑體" panose="020B0604030504040204" pitchFamily="34" charset="-120"/>
              </a:rPr>
              <a:t>3.1 </a:t>
            </a:r>
            <a:r>
              <a:rPr lang="zh-TW" altLang="en-US" sz="2400" dirty="0">
                <a:latin typeface="微軟正黑體" panose="020B0604030504040204" pitchFamily="34" charset="-120"/>
                <a:ea typeface="微軟正黑體" panose="020B0604030504040204" pitchFamily="34" charset="-120"/>
              </a:rPr>
              <a:t>現場疏散實驗</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908392" y="1975944"/>
            <a:ext cx="9947867"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具有多個出口的工作室作為現場試驗的地點</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有八個出口，</a:t>
            </a:r>
            <a:r>
              <a:rPr lang="en-US" altLang="zh-TW" dirty="0">
                <a:latin typeface="微軟正黑體" panose="020B0604030504040204" pitchFamily="34" charset="-120"/>
                <a:ea typeface="微軟正黑體" panose="020B0604030504040204" pitchFamily="34" charset="-120"/>
              </a:rPr>
              <a:t>A1</a:t>
            </a:r>
            <a:r>
              <a:rPr lang="zh-TW" altLang="en-US" dirty="0">
                <a:latin typeface="微軟正黑體" panose="020B0604030504040204" pitchFamily="34" charset="-120"/>
                <a:ea typeface="微軟正黑體" panose="020B0604030504040204" pitchFamily="34" charset="-120"/>
              </a:rPr>
              <a:t>和</a:t>
            </a:r>
            <a:r>
              <a:rPr lang="en-US" altLang="zh-TW" dirty="0">
                <a:latin typeface="微軟正黑體" panose="020B0604030504040204" pitchFamily="34" charset="-120"/>
                <a:ea typeface="微軟正黑體" panose="020B0604030504040204" pitchFamily="34" charset="-120"/>
              </a:rPr>
              <a:t>A2</a:t>
            </a:r>
            <a:r>
              <a:rPr lang="zh-TW" altLang="en-US" dirty="0">
                <a:latin typeface="微軟正黑體" panose="020B0604030504040204" pitchFamily="34" charset="-120"/>
                <a:ea typeface="微軟正黑體" panose="020B0604030504040204" pitchFamily="34" charset="-120"/>
              </a:rPr>
              <a:t>出口位於前中部，</a:t>
            </a:r>
            <a:r>
              <a:rPr lang="en-US" altLang="zh-TW" dirty="0">
                <a:latin typeface="微軟正黑體" panose="020B0604030504040204" pitchFamily="34" charset="-120"/>
                <a:ea typeface="微軟正黑體" panose="020B0604030504040204" pitchFamily="34" charset="-120"/>
              </a:rPr>
              <a:t>B~G</a:t>
            </a:r>
            <a:r>
              <a:rPr lang="zh-TW" altLang="en-US" dirty="0">
                <a:latin typeface="微軟正黑體" panose="020B0604030504040204" pitchFamily="34" charset="-120"/>
                <a:ea typeface="微軟正黑體" panose="020B0604030504040204" pitchFamily="34" charset="-120"/>
              </a:rPr>
              <a:t>出口位於四個角落。出口上方設有綠色背景的出口標誌。所有八個出口都是緊急出口</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面積約為 </a:t>
            </a:r>
            <a:r>
              <a:rPr lang="en-US" altLang="zh-TW" dirty="0">
                <a:latin typeface="微軟正黑體" panose="020B0604030504040204" pitchFamily="34" charset="-120"/>
                <a:ea typeface="微軟正黑體" panose="020B0604030504040204" pitchFamily="34" charset="-120"/>
              </a:rPr>
              <a:t>50 × 30 m(</a:t>
            </a:r>
            <a:r>
              <a:rPr lang="zh-TW" altLang="en-US" dirty="0">
                <a:latin typeface="微軟正黑體" panose="020B0604030504040204" pitchFamily="34" charset="-120"/>
                <a:ea typeface="微軟正黑體" panose="020B0604030504040204" pitchFamily="34" charset="-120"/>
              </a:rPr>
              <a:t>工作室和出口都位於建築學院的底層，學生用來完成他們的畢業作業。</a:t>
            </a:r>
            <a:endParaRPr lang="en-US" altLang="zh-TW" dirty="0">
              <a:latin typeface="微軟正黑體" panose="020B0604030504040204" pitchFamily="34" charset="-120"/>
              <a:ea typeface="微軟正黑體" panose="020B0604030504040204" pitchFamily="34" charset="-120"/>
            </a:endParaRPr>
          </a:p>
          <a:p>
            <a:pPr algn="l">
              <a:lnSpc>
                <a:spcPct val="140000"/>
              </a:lnSpc>
            </a:pPr>
            <a:endParaRPr lang="en-US" altLang="zh-TW"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8</a:t>
            </a:fld>
            <a:endParaRPr lang="zh-TW" altLang="en-US"/>
          </a:p>
        </p:txBody>
      </p:sp>
    </p:spTree>
    <p:extLst>
      <p:ext uri="{BB962C8B-B14F-4D97-AF65-F5344CB8AC3E}">
        <p14:creationId xmlns:p14="http://schemas.microsoft.com/office/powerpoint/2010/main" val="2991083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487051" y="0"/>
            <a:ext cx="7281189" cy="1096701"/>
          </a:xfrm>
        </p:spPr>
        <p:txBody>
          <a:bodyPr>
            <a:normAutofit/>
          </a:bodyPr>
          <a:lstStyle/>
          <a:p>
            <a:r>
              <a:rPr lang="zh-TW" altLang="en-US" dirty="0">
                <a:latin typeface="微軟正黑體" panose="020B0604030504040204" pitchFamily="34" charset="-120"/>
                <a:ea typeface="微軟正黑體" panose="020B0604030504040204" pitchFamily="34" charset="-120"/>
              </a:rPr>
              <a:t>實驗方法  </a:t>
            </a:r>
            <a:r>
              <a:rPr lang="en-US" altLang="zh-TW" sz="2400" dirty="0">
                <a:latin typeface="微軟正黑體" panose="020B0604030504040204" pitchFamily="34" charset="-120"/>
                <a:ea typeface="微軟正黑體" panose="020B0604030504040204" pitchFamily="34" charset="-120"/>
              </a:rPr>
              <a:t>3.1 </a:t>
            </a:r>
            <a:r>
              <a:rPr lang="zh-TW" altLang="en-US" sz="2400" dirty="0">
                <a:latin typeface="微軟正黑體" panose="020B0604030504040204" pitchFamily="34" charset="-120"/>
                <a:ea typeface="微軟正黑體" panose="020B0604030504040204" pitchFamily="34" charset="-120"/>
              </a:rPr>
              <a:t>現場疏散實驗</a:t>
            </a: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9</a:t>
            </a:fld>
            <a:endParaRPr lang="zh-TW" altLang="en-US"/>
          </a:p>
        </p:txBody>
      </p:sp>
      <p:pic>
        <p:nvPicPr>
          <p:cNvPr id="1026" name="Picture 2">
            <a:extLst>
              <a:ext uri="{FF2B5EF4-FFF2-40B4-BE49-F238E27FC236}">
                <a16:creationId xmlns:a16="http://schemas.microsoft.com/office/drawing/2014/main" id="{F147E413-21C9-42E9-BA4B-088E5E8843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1572" y="1917445"/>
            <a:ext cx="5341855" cy="4129110"/>
          </a:xfrm>
          <a:prstGeom prst="rect">
            <a:avLst/>
          </a:prstGeom>
          <a:noFill/>
          <a:extLst>
            <a:ext uri="{909E8E84-426E-40DD-AFC4-6F175D3DCCD1}">
              <a14:hiddenFill xmlns:a14="http://schemas.microsoft.com/office/drawing/2010/main">
                <a:solidFill>
                  <a:srgbClr val="FFFFFF"/>
                </a:solidFill>
              </a14:hiddenFill>
            </a:ext>
          </a:extLst>
        </p:spPr>
      </p:pic>
      <p:sp>
        <p:nvSpPr>
          <p:cNvPr id="10" name="文字方塊 9">
            <a:extLst>
              <a:ext uri="{FF2B5EF4-FFF2-40B4-BE49-F238E27FC236}">
                <a16:creationId xmlns:a16="http://schemas.microsoft.com/office/drawing/2014/main" id="{8E512AC0-DE27-4465-8AA2-9D7A8BD90729}"/>
              </a:ext>
            </a:extLst>
          </p:cNvPr>
          <p:cNvSpPr txBox="1"/>
          <p:nvPr/>
        </p:nvSpPr>
        <p:spPr>
          <a:xfrm>
            <a:off x="6413956" y="1819592"/>
            <a:ext cx="5256427" cy="3279231"/>
          </a:xfrm>
          <a:prstGeom prst="rect">
            <a:avLst/>
          </a:prstGeom>
          <a:noFill/>
        </p:spPr>
        <p:txBody>
          <a:bodyPr wrap="square">
            <a:spAutoFit/>
          </a:bodyPr>
          <a:lstStyle/>
          <a:p>
            <a:pPr>
              <a:lnSpc>
                <a:spcPct val="125000"/>
              </a:lnSpc>
            </a:pPr>
            <a:r>
              <a:rPr lang="zh-TW" altLang="en-US" sz="2400" dirty="0">
                <a:latin typeface="微軟正黑體" panose="020B0604030504040204" pitchFamily="34" charset="-120"/>
                <a:ea typeface="微軟正黑體" panose="020B0604030504040204" pitchFamily="34" charset="-120"/>
              </a:rPr>
              <a:t>在疏散演習時，有 </a:t>
            </a:r>
            <a:r>
              <a:rPr lang="en-US" altLang="zh-TW" sz="2400" dirty="0">
                <a:latin typeface="微軟正黑體" panose="020B0604030504040204" pitchFamily="34" charset="-120"/>
                <a:ea typeface="微軟正黑體" panose="020B0604030504040204" pitchFamily="34" charset="-120"/>
              </a:rPr>
              <a:t>24 </a:t>
            </a:r>
            <a:r>
              <a:rPr lang="zh-TW" altLang="en-US" sz="2400" dirty="0">
                <a:latin typeface="微軟正黑體" panose="020B0604030504040204" pitchFamily="34" charset="-120"/>
                <a:ea typeface="微軟正黑體" panose="020B0604030504040204" pitchFamily="34" charset="-120"/>
              </a:rPr>
              <a:t>名學生在場。學生位置由</a:t>
            </a:r>
            <a:r>
              <a:rPr lang="zh-TW" altLang="en-US" sz="2400" dirty="0">
                <a:latin typeface="微軟正黑體" panose="020B0604030504040204" pitchFamily="34" charset="-120"/>
                <a:ea typeface="微軟正黑體" panose="020B0604030504040204" pitchFamily="34" charset="-120"/>
                <a:hlinkClick r:id="rId4">
                  <a:extLst>
                    <a:ext uri="{A12FA001-AC4F-418D-AE19-62706E023703}">
                      <ahyp:hlinkClr xmlns:ahyp="http://schemas.microsoft.com/office/drawing/2018/hyperlinkcolor" val="tx"/>
                    </a:ext>
                  </a:extLst>
                </a:hlinkClick>
              </a:rPr>
              <a:t>圖中</a:t>
            </a:r>
            <a:r>
              <a:rPr lang="zh-TW" altLang="en-US" sz="2400" dirty="0">
                <a:latin typeface="微軟正黑體" panose="020B0604030504040204" pitchFamily="34" charset="-120"/>
                <a:ea typeface="微軟正黑體" panose="020B0604030504040204" pitchFamily="34" charset="-120"/>
              </a:rPr>
              <a:t>的</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黑色圓圈</a:t>
            </a:r>
            <a:r>
              <a:rPr lang="zh-TW" altLang="en-US" sz="2400" dirty="0">
                <a:latin typeface="微軟正黑體" panose="020B0604030504040204" pitchFamily="34" charset="-120"/>
                <a:ea typeface="微軟正黑體" panose="020B0604030504040204" pitchFamily="34" charset="-120"/>
              </a:rPr>
              <a:t>標識。</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25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在這個空間工作時，學生可以看到他們當前位置的所有出口。</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25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我們不知道每個學生使用的入口，但</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大多數學生通常從 </a:t>
            </a:r>
            <a:r>
              <a:rPr lang="en-US" altLang="zh-TW" sz="2400" dirty="0">
                <a:solidFill>
                  <a:schemeClr val="accent2">
                    <a:lumMod val="75000"/>
                  </a:schemeClr>
                </a:solidFill>
                <a:latin typeface="微軟正黑體" panose="020B0604030504040204" pitchFamily="34" charset="-120"/>
                <a:ea typeface="微軟正黑體" panose="020B0604030504040204" pitchFamily="34" charset="-120"/>
              </a:rPr>
              <a:t>A </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出口和 </a:t>
            </a:r>
            <a:r>
              <a:rPr lang="en-US" altLang="zh-TW" sz="2400" dirty="0">
                <a:solidFill>
                  <a:schemeClr val="accent2">
                    <a:lumMod val="75000"/>
                  </a:schemeClr>
                </a:solidFill>
                <a:latin typeface="微軟正黑體" panose="020B0604030504040204" pitchFamily="34" charset="-120"/>
                <a:ea typeface="微軟正黑體" panose="020B0604030504040204" pitchFamily="34" charset="-120"/>
              </a:rPr>
              <a:t>C </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出口進入，因為這些出口是主要出口</a:t>
            </a:r>
            <a:r>
              <a:rPr lang="zh-TW" altLang="en-US" sz="2400" dirty="0">
                <a:latin typeface="微軟正黑體" panose="020B0604030504040204" pitchFamily="34" charset="-120"/>
                <a:ea typeface="微軟正黑體" panose="020B0604030504040204" pitchFamily="34" charset="-120"/>
              </a:rPr>
              <a:t>。</a:t>
            </a:r>
          </a:p>
        </p:txBody>
      </p:sp>
      <p:sp>
        <p:nvSpPr>
          <p:cNvPr id="9" name="橢圓 8">
            <a:extLst>
              <a:ext uri="{FF2B5EF4-FFF2-40B4-BE49-F238E27FC236}">
                <a16:creationId xmlns:a16="http://schemas.microsoft.com/office/drawing/2014/main" id="{A52CB26A-E26D-496B-A9FC-2C693DECB2AC}"/>
              </a:ext>
            </a:extLst>
          </p:cNvPr>
          <p:cNvSpPr/>
          <p:nvPr/>
        </p:nvSpPr>
        <p:spPr>
          <a:xfrm>
            <a:off x="5181600" y="4244073"/>
            <a:ext cx="914400" cy="914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橢圓 12">
            <a:extLst>
              <a:ext uri="{FF2B5EF4-FFF2-40B4-BE49-F238E27FC236}">
                <a16:creationId xmlns:a16="http://schemas.microsoft.com/office/drawing/2014/main" id="{F98C68EB-4A11-4B43-985B-EEE5AB57864E}"/>
              </a:ext>
            </a:extLst>
          </p:cNvPr>
          <p:cNvSpPr/>
          <p:nvPr/>
        </p:nvSpPr>
        <p:spPr>
          <a:xfrm>
            <a:off x="801572" y="4244292"/>
            <a:ext cx="914400" cy="914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橢圓 13">
            <a:extLst>
              <a:ext uri="{FF2B5EF4-FFF2-40B4-BE49-F238E27FC236}">
                <a16:creationId xmlns:a16="http://schemas.microsoft.com/office/drawing/2014/main" id="{A58370B8-71A4-4493-8065-6A0CAB09DF17}"/>
              </a:ext>
            </a:extLst>
          </p:cNvPr>
          <p:cNvSpPr/>
          <p:nvPr/>
        </p:nvSpPr>
        <p:spPr>
          <a:xfrm>
            <a:off x="2849543" y="3879076"/>
            <a:ext cx="1279397" cy="127939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橢圓 14">
            <a:extLst>
              <a:ext uri="{FF2B5EF4-FFF2-40B4-BE49-F238E27FC236}">
                <a16:creationId xmlns:a16="http://schemas.microsoft.com/office/drawing/2014/main" id="{8D6250BC-398C-4267-AD9D-ACDD32CC5F16}"/>
              </a:ext>
            </a:extLst>
          </p:cNvPr>
          <p:cNvSpPr/>
          <p:nvPr/>
        </p:nvSpPr>
        <p:spPr>
          <a:xfrm>
            <a:off x="1002738" y="1725845"/>
            <a:ext cx="1189349" cy="118934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橢圓 15">
            <a:extLst>
              <a:ext uri="{FF2B5EF4-FFF2-40B4-BE49-F238E27FC236}">
                <a16:creationId xmlns:a16="http://schemas.microsoft.com/office/drawing/2014/main" id="{ED1A895D-76E1-436C-8740-5896AB0807DC}"/>
              </a:ext>
            </a:extLst>
          </p:cNvPr>
          <p:cNvSpPr/>
          <p:nvPr/>
        </p:nvSpPr>
        <p:spPr>
          <a:xfrm>
            <a:off x="4634675" y="1725845"/>
            <a:ext cx="1189349" cy="118934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78566207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6615</TotalTime>
  <Words>4262</Words>
  <Application>Microsoft Office PowerPoint</Application>
  <PresentationFormat>寬螢幕</PresentationFormat>
  <Paragraphs>491</Paragraphs>
  <Slides>30</Slides>
  <Notes>24</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30</vt:i4>
      </vt:variant>
    </vt:vector>
  </HeadingPairs>
  <TitlesOfParts>
    <vt:vector size="38" baseType="lpstr">
      <vt:lpstr>NexusSerif</vt:lpstr>
      <vt:lpstr>微軟正黑體</vt:lpstr>
      <vt:lpstr>新細明體</vt:lpstr>
      <vt:lpstr>Arial</vt:lpstr>
      <vt:lpstr>Calibri</vt:lpstr>
      <vt:lpstr>Calibri Light</vt:lpstr>
      <vt:lpstr>Wingdings</vt:lpstr>
      <vt:lpstr>Office 佈景主題</vt:lpstr>
      <vt:lpstr>使用虛擬現實研究疏散期間的 行人出口選擇行為 Using virtual reality to study pedestrian exit choice behaviour during evacuations</vt:lpstr>
      <vt:lpstr>簡介</vt:lpstr>
      <vt:lpstr>背景</vt:lpstr>
      <vt:lpstr>背景-使用現場觀察研究疏散期間行人出口選擇行為</vt:lpstr>
      <vt:lpstr>背景-使用 VR 實驗研究疏散期間行人出口選擇行為</vt:lpstr>
      <vt:lpstr>實驗方法</vt:lpstr>
      <vt:lpstr>實驗方法  3.1 現場疏散實驗</vt:lpstr>
      <vt:lpstr>實驗方法  3.1 現場疏散實驗</vt:lpstr>
      <vt:lpstr>實驗方法  3.1 現場疏散實驗</vt:lpstr>
      <vt:lpstr>實驗方法  3.1.2 . 實驗設置+流程</vt:lpstr>
      <vt:lpstr>實驗方法  3.1.2 . 實驗設置</vt:lpstr>
      <vt:lpstr>實驗方法 Equipment</vt:lpstr>
      <vt:lpstr>實驗方法  3.2虛擬環境中的疏散實驗</vt:lpstr>
      <vt:lpstr>Methods- Participants</vt:lpstr>
      <vt:lpstr>Methods- Participants</vt:lpstr>
      <vt:lpstr>實驗方法  3.2.2 .實驗場景</vt:lpstr>
      <vt:lpstr>實驗方法  3.2.2 .驗證場景</vt:lpstr>
      <vt:lpstr>實驗方法 3.2.3 . 數據採集</vt:lpstr>
      <vt:lpstr>PowerPoint 簡報</vt:lpstr>
      <vt:lpstr>PowerPoint 簡報</vt:lpstr>
      <vt:lpstr>PowerPoint 簡報</vt:lpstr>
      <vt:lpstr>PowerPoint 簡報</vt:lpstr>
      <vt:lpstr>四種情景下的退出選擇行為</vt:lpstr>
      <vt:lpstr>已識別出口數量</vt:lpstr>
      <vt:lpstr>最終退出選擇</vt:lpstr>
      <vt:lpstr>PowerPoint 簡報</vt:lpstr>
      <vt:lpstr>PowerPoint 簡報</vt:lpstr>
      <vt:lpstr>PowerPoint 簡報</vt:lpstr>
      <vt:lpstr>PowerPoint 簡報</vt:lpstr>
      <vt:lpstr>PowerPoint 簡報</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車輛設計方法： 深入審核以了解年長駕駛員的需求</dc:title>
  <dc:creator>user</dc:creator>
  <cp:lastModifiedBy>蔡培詩</cp:lastModifiedBy>
  <cp:revision>435</cp:revision>
  <dcterms:created xsi:type="dcterms:W3CDTF">2020-10-05T14:04:08Z</dcterms:created>
  <dcterms:modified xsi:type="dcterms:W3CDTF">2021-10-15T05:18:47Z</dcterms:modified>
</cp:coreProperties>
</file>